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5"/>
  </p:notesMasterIdLst>
  <p:sldIdLst>
    <p:sldId id="257" r:id="rId2"/>
    <p:sldId id="2435" r:id="rId3"/>
    <p:sldId id="2363" r:id="rId4"/>
    <p:sldId id="2463" r:id="rId5"/>
    <p:sldId id="2506" r:id="rId6"/>
    <p:sldId id="2386" r:id="rId7"/>
    <p:sldId id="261" r:id="rId8"/>
    <p:sldId id="397" r:id="rId9"/>
    <p:sldId id="2076" r:id="rId10"/>
    <p:sldId id="2036" r:id="rId11"/>
    <p:sldId id="2082" r:id="rId12"/>
    <p:sldId id="2079" r:id="rId13"/>
    <p:sldId id="2090" r:id="rId14"/>
    <p:sldId id="2102" r:id="rId15"/>
    <p:sldId id="387" r:id="rId16"/>
    <p:sldId id="2096" r:id="rId17"/>
    <p:sldId id="2103" r:id="rId18"/>
    <p:sldId id="2104" r:id="rId19"/>
    <p:sldId id="2266" r:id="rId20"/>
    <p:sldId id="2098" r:id="rId21"/>
    <p:sldId id="2106" r:id="rId22"/>
    <p:sldId id="2111" r:id="rId23"/>
    <p:sldId id="2105" r:id="rId24"/>
    <p:sldId id="2109" r:id="rId25"/>
    <p:sldId id="2088" r:id="rId26"/>
    <p:sldId id="385" r:id="rId27"/>
    <p:sldId id="2084" r:id="rId28"/>
    <p:sldId id="2085" r:id="rId29"/>
    <p:sldId id="2091" r:id="rId30"/>
    <p:sldId id="2087" r:id="rId31"/>
    <p:sldId id="389" r:id="rId32"/>
    <p:sldId id="2243" r:id="rId33"/>
    <p:sldId id="2244" r:id="rId34"/>
    <p:sldId id="2251" r:id="rId35"/>
    <p:sldId id="2465" r:id="rId36"/>
    <p:sldId id="544" r:id="rId37"/>
    <p:sldId id="546" r:id="rId38"/>
    <p:sldId id="547" r:id="rId39"/>
    <p:sldId id="555" r:id="rId40"/>
    <p:sldId id="586" r:id="rId41"/>
    <p:sldId id="584" r:id="rId42"/>
    <p:sldId id="553" r:id="rId43"/>
    <p:sldId id="540" r:id="rId44"/>
    <p:sldId id="551" r:id="rId45"/>
    <p:sldId id="543" r:id="rId46"/>
    <p:sldId id="559" r:id="rId47"/>
    <p:sldId id="2488" r:id="rId48"/>
    <p:sldId id="542" r:id="rId49"/>
    <p:sldId id="556" r:id="rId50"/>
    <p:sldId id="557" r:id="rId51"/>
    <p:sldId id="567" r:id="rId52"/>
    <p:sldId id="566" r:id="rId53"/>
    <p:sldId id="570" r:id="rId54"/>
    <p:sldId id="2466" r:id="rId55"/>
    <p:sldId id="568" r:id="rId56"/>
    <p:sldId id="569" r:id="rId57"/>
    <p:sldId id="581" r:id="rId58"/>
    <p:sldId id="576" r:id="rId59"/>
    <p:sldId id="588" r:id="rId60"/>
    <p:sldId id="572" r:id="rId61"/>
    <p:sldId id="591" r:id="rId62"/>
    <p:sldId id="597" r:id="rId63"/>
    <p:sldId id="589" r:id="rId64"/>
    <p:sldId id="2491" r:id="rId65"/>
    <p:sldId id="2492" r:id="rId66"/>
    <p:sldId id="2245" r:id="rId67"/>
    <p:sldId id="2493" r:id="rId68"/>
    <p:sldId id="2501" r:id="rId69"/>
    <p:sldId id="2484" r:id="rId70"/>
    <p:sldId id="2282" r:id="rId71"/>
    <p:sldId id="2485" r:id="rId72"/>
    <p:sldId id="2260" r:id="rId73"/>
    <p:sldId id="2264" r:id="rId74"/>
    <p:sldId id="2268" r:id="rId75"/>
    <p:sldId id="2272" r:id="rId76"/>
    <p:sldId id="2270" r:id="rId77"/>
    <p:sldId id="2277" r:id="rId78"/>
    <p:sldId id="2276" r:id="rId79"/>
    <p:sldId id="2278" r:id="rId80"/>
    <p:sldId id="2281" r:id="rId81"/>
    <p:sldId id="2299" r:id="rId82"/>
    <p:sldId id="2279" r:id="rId83"/>
    <p:sldId id="2300" r:id="rId84"/>
    <p:sldId id="2262" r:id="rId85"/>
    <p:sldId id="2289" r:id="rId86"/>
    <p:sldId id="2263" r:id="rId87"/>
    <p:sldId id="2293" r:id="rId88"/>
    <p:sldId id="2502" r:id="rId89"/>
    <p:sldId id="2256" r:id="rId90"/>
    <p:sldId id="2486" r:id="rId91"/>
    <p:sldId id="2487" r:id="rId92"/>
    <p:sldId id="2257" r:id="rId93"/>
    <p:sldId id="2286" r:id="rId94"/>
    <p:sldId id="2283" r:id="rId95"/>
    <p:sldId id="2503" r:id="rId96"/>
    <p:sldId id="2497" r:id="rId97"/>
    <p:sldId id="2498" r:id="rId98"/>
    <p:sldId id="2499" r:id="rId99"/>
    <p:sldId id="2500" r:id="rId100"/>
    <p:sldId id="2504" r:id="rId101"/>
    <p:sldId id="383" r:id="rId102"/>
    <p:sldId id="384" r:id="rId103"/>
    <p:sldId id="2468" r:id="rId104"/>
    <p:sldId id="391" r:id="rId105"/>
    <p:sldId id="386" r:id="rId106"/>
    <p:sldId id="2469" r:id="rId107"/>
    <p:sldId id="388" r:id="rId108"/>
    <p:sldId id="2471" r:id="rId109"/>
    <p:sldId id="390" r:id="rId110"/>
    <p:sldId id="2472" r:id="rId111"/>
    <p:sldId id="2473" r:id="rId112"/>
    <p:sldId id="548" r:id="rId113"/>
    <p:sldId id="554" r:id="rId114"/>
    <p:sldId id="558" r:id="rId115"/>
    <p:sldId id="2474" r:id="rId116"/>
    <p:sldId id="2475" r:id="rId117"/>
    <p:sldId id="2476" r:id="rId118"/>
    <p:sldId id="2477" r:id="rId119"/>
    <p:sldId id="2478" r:id="rId120"/>
    <p:sldId id="560" r:id="rId121"/>
    <p:sldId id="2480" r:id="rId122"/>
    <p:sldId id="550" r:id="rId123"/>
    <p:sldId id="561" r:id="rId124"/>
    <p:sldId id="562" r:id="rId125"/>
    <p:sldId id="565" r:id="rId126"/>
    <p:sldId id="582" r:id="rId127"/>
    <p:sldId id="2481" r:id="rId128"/>
    <p:sldId id="2505" r:id="rId129"/>
    <p:sldId id="2494" r:id="rId130"/>
    <p:sldId id="401" r:id="rId131"/>
    <p:sldId id="2495" r:id="rId132"/>
    <p:sldId id="395" r:id="rId133"/>
    <p:sldId id="406" r:id="rId134"/>
    <p:sldId id="2496" r:id="rId135"/>
    <p:sldId id="403" r:id="rId136"/>
    <p:sldId id="405" r:id="rId137"/>
    <p:sldId id="396" r:id="rId138"/>
    <p:sldId id="408" r:id="rId139"/>
    <p:sldId id="398" r:id="rId140"/>
    <p:sldId id="407" r:id="rId141"/>
    <p:sldId id="2483" r:id="rId142"/>
    <p:sldId id="2507" r:id="rId143"/>
    <p:sldId id="2375" r:id="rId144"/>
  </p:sldIdLst>
  <p:sldSz cx="12192000" cy="6858000"/>
  <p:notesSz cx="6858000" cy="9144000"/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mbuj Varshney" initials="AV" lastIdx="1" clrIdx="0">
    <p:extLst>
      <p:ext uri="{19B8F6BF-5375-455C-9EA6-DF929625EA0E}">
        <p15:presenceInfo xmlns:p15="http://schemas.microsoft.com/office/powerpoint/2012/main" userId="279ee687c80bf36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2842" autoAdjust="0"/>
    <p:restoredTop sz="86446" autoAdjust="0"/>
  </p:normalViewPr>
  <p:slideViewPr>
    <p:cSldViewPr snapToGrid="0" snapToObjects="1">
      <p:cViewPr varScale="1">
        <p:scale>
          <a:sx n="195" d="100"/>
          <a:sy n="195" d="100"/>
        </p:scale>
        <p:origin x="4512" y="184"/>
      </p:cViewPr>
      <p:guideLst/>
    </p:cSldViewPr>
  </p:slideViewPr>
  <p:outlineViewPr>
    <p:cViewPr>
      <p:scale>
        <a:sx n="33" d="100"/>
        <a:sy n="33" d="100"/>
      </p:scale>
      <p:origin x="0" y="-84808"/>
    </p:cViewPr>
  </p:outlineViewPr>
  <p:notesTextViewPr>
    <p:cViewPr>
      <p:scale>
        <a:sx n="20" d="100"/>
        <a:sy n="2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napToObjects="1">
      <p:cViewPr varScale="1">
        <p:scale>
          <a:sx n="160" d="100"/>
          <a:sy n="160" d="100"/>
        </p:scale>
        <p:origin x="5360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theme" Target="theme/theme1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tableStyles" Target="tableStyles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commentAuthors" Target="commentAuthor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118D3C-5865-C248-9EEC-EC62E144E375}" type="datetimeFigureOut">
              <a:rPr lang="sv-SE" smtClean="0"/>
              <a:t>2023-03-28</a:t>
            </a:fld>
            <a:endParaRPr lang="sv-S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v-S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429048-48E3-CB4A-BCD4-0EFC36288878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0287330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sz="88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75746C-E621-8E4B-8CC0-3BE97110A35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267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429048-48E3-CB4A-BCD4-0EFC36288878}" type="slidenum">
              <a:rPr lang="sv-SE" smtClean="0"/>
              <a:t>24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723610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75746C-E621-8E4B-8CC0-3BE97110A356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1440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75746C-E621-8E4B-8CC0-3BE97110A356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0880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PowerBlade is a great example of this.</a:t>
            </a:r>
          </a:p>
          <a:p>
            <a:pPr lvl="1"/>
            <a:r>
              <a:rPr lang="en-US" dirty="0"/>
              <a:t>It’s a plug-load power meter</a:t>
            </a:r>
          </a:p>
          <a:p>
            <a:pPr lvl="1"/>
            <a:r>
              <a:rPr lang="en-US" dirty="0"/>
              <a:t>Initially configured to use advertisements as a simple method for reading measurements with a smartphone</a:t>
            </a:r>
          </a:p>
          <a:p>
            <a:pPr lvl="1"/>
            <a:r>
              <a:rPr lang="en-US" dirty="0"/>
              <a:t>We are interested in household deployments where dozens of </a:t>
            </a:r>
            <a:r>
              <a:rPr lang="en-US" dirty="0" err="1"/>
              <a:t>PowerBlades</a:t>
            </a:r>
            <a:r>
              <a:rPr lang="en-US" dirty="0"/>
              <a:t> will be deployed to measure all the loads in a home</a:t>
            </a:r>
          </a:p>
          <a:p>
            <a:pPr lvl="1"/>
            <a:r>
              <a:rPr lang="en-US" dirty="0"/>
              <a:t>Can we still use BLE advertisements for data transfer in the presence of many other devices?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28176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75746C-E621-8E4B-8CC0-3BE97110A356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6125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429048-48E3-CB4A-BCD4-0EFC36288878}" type="slidenum">
              <a:rPr lang="sv-SE" smtClean="0"/>
              <a:t>70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0813900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75746C-E621-8E4B-8CC0-3BE97110A356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15934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75746C-E621-8E4B-8CC0-3BE97110A356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8664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75746C-E621-8E4B-8CC0-3BE97110A356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39135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75746C-E621-8E4B-8CC0-3BE97110A356}" type="slidenum">
              <a:rPr lang="en-US" smtClean="0"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8967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75746C-E621-8E4B-8CC0-3BE97110A35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01613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429048-48E3-CB4A-BCD4-0EFC36288878}" type="slidenum">
              <a:rPr lang="sv-SE" smtClean="0"/>
              <a:t>142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68666095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sz="88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75746C-E621-8E4B-8CC0-3BE97110A356}" type="slidenum">
              <a:rPr lang="en-US" smtClean="0"/>
              <a:t>143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953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++ We may all have heard of the term Internet of Things.  So how are these wireless embedded systems related to the Internet of Things:   Today, IoT includes a broad class of devices, including powerful platforms such as smartphones.  However, it also includes more resource-constrained devices and what we call Wireless Embedded Systems, and in fact, I consider it to be one of the essential parts of the IoT ecosystem.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SE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 Light" panose="020F030202020403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++ These are platforms equipped with a radio transceiver, sensor, microcontroller, and some form of energy storage. These platforms also often form a network, and sensor network as it is called has been an active area of research for the past two decades. </a:t>
            </a:r>
            <a:endParaRPr lang="en-SE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 Light" panose="020F030202020403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GB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 Light" panose="020F030202020403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++ The research community has also developed wireless embedded platforms which we may know about, and these include: CMUCAM, which is an image sensor platform developed at Carnegie Mellon University, or </a:t>
            </a:r>
            <a:r>
              <a:rPr lang="en-GB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Permamote</a:t>
            </a: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 is long life sensor platform from the lab I am associated with at UC Berkeley or </a:t>
            </a:r>
            <a:r>
              <a:rPr lang="en-GB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Lorea</a:t>
            </a: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 which is a long-range backscatter platform that I had developed as part of my doctoral dissertation at Uppsala University. All of these are an example of Wireless Embedded Systems.</a:t>
            </a:r>
            <a:endParaRPr lang="en-SE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 Light" panose="020F0302020204030204" pitchFamily="34" charset="0"/>
            </a:endParaRP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75746C-E621-8E4B-8CC0-3BE97110A35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7601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++ We may all have heard of the term Internet of Things.  So how are these wireless embedded systems related to the Internet of Things:   Today, IoT includes a broad class of devices, including powerful platforms such as smartphones.  However, it also includes more resource-constrained devices and what we call Wireless Embedded Systems, and in fact, I consider it to be one of the essential parts of the IoT ecosystem.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SE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 Light" panose="020F030202020403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++ These are platforms equipped with a radio transceiver, sensor, microcontroller, and some form of energy storage. These platforms also often form a network, and sensor network as it is called has been an active area of research for the past two decades. </a:t>
            </a:r>
            <a:endParaRPr lang="en-SE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 Light" panose="020F030202020403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GB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 Light" panose="020F030202020403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++ The research community has also developed wireless embedded platforms which we may know about, and these include: CMUCAM, which is an image sensor platform developed at Carnegie Mellon University, or </a:t>
            </a:r>
            <a:r>
              <a:rPr lang="en-GB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Permamote</a:t>
            </a: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 is long life sensor platform from the lab I am associated with at UC Berkeley or </a:t>
            </a:r>
            <a:r>
              <a:rPr lang="en-GB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Lorea</a:t>
            </a: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 which is a long-range backscatter platform that I had developed as part of my doctoral dissertation at Uppsala University. All of these are an example of Wireless Embedded Systems.</a:t>
            </a:r>
            <a:endParaRPr lang="en-SE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 Light" panose="020F0302020204030204" pitchFamily="34" charset="0"/>
            </a:endParaRP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75746C-E621-8E4B-8CC0-3BE97110A35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7942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++ We may all have heard of the term Internet of Things.  So how are these wireless embedded systems related to the Internet of Things:   Today, IoT includes a broad class of devices, including powerful platforms such as smartphones.  However, it also includes more resource-constrained devices and what we call Wireless Embedded Systems, and in fact, I consider it to be one of the essential parts of the IoT ecosystem.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SE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 Light" panose="020F030202020403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++ These are platforms equipped with a radio transceiver, sensor, microcontroller, and some form of energy storage. These platforms also often form a network, and sensor network as it is called has been an active area of research for the past two decades. </a:t>
            </a:r>
            <a:endParaRPr lang="en-SE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 Light" panose="020F030202020403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GB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 Light" panose="020F030202020403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++ The research community has also developed wireless embedded platforms which we may know about, and these include: CMUCAM, which is an image sensor platform developed at Carnegie Mellon University, or </a:t>
            </a:r>
            <a:r>
              <a:rPr lang="en-GB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Permamote</a:t>
            </a: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 is long life sensor platform from the lab I am associated with at UC Berkeley or </a:t>
            </a:r>
            <a:r>
              <a:rPr lang="en-GB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Lorea</a:t>
            </a: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 which is a long-range backscatter platform that I had developed as part of my doctoral dissertation at Uppsala University. All of these are an example of Wireless Embedded Systems.</a:t>
            </a:r>
            <a:endParaRPr lang="en-SE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 Light" panose="020F0302020204030204" pitchFamily="34" charset="0"/>
            </a:endParaRP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75746C-E621-8E4B-8CC0-3BE97110A35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8552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75746C-E621-8E4B-8CC0-3BE97110A35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6846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6e365f4ea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36e365f4ea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36e365f4ea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36e365f4ea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57592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63e3f03aba_1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63e3f03aba_1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i="1" dirty="0"/>
          </a:p>
        </p:txBody>
      </p:sp>
    </p:spTree>
    <p:extLst>
      <p:ext uri="{BB962C8B-B14F-4D97-AF65-F5344CB8AC3E}">
        <p14:creationId xmlns:p14="http://schemas.microsoft.com/office/powerpoint/2010/main" val="8475292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D21D8D-B81A-F044-A9F7-1892C8D933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 dirty="0"/>
              <a:t>Click to edit Master title style</a:t>
            </a:r>
            <a:endParaRPr lang="sv-S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71A6DB6-BA9D-FE49-85AA-7E381AC860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sv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0700B2-4298-A948-8860-B9E72DF322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F0504-1F77-4746-9284-EB245119CF97}" type="datetime1">
              <a:rPr lang="sv-SE" smtClean="0"/>
              <a:t>2023-03-28</a:t>
            </a:fld>
            <a:endParaRPr lang="sv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A70969-7238-7D44-BE93-76C09D8D3B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600"/>
            </a:lvl1pPr>
          </a:lstStyle>
          <a:p>
            <a:r>
              <a:rPr lang="sv-SE" dirty="0" err="1"/>
              <a:t>ambujv@nus.edu.sg</a:t>
            </a:r>
            <a:endParaRPr lang="sv-S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222DDE-F5B8-2A43-845B-138DB4E02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600"/>
            </a:lvl1pPr>
          </a:lstStyle>
          <a:p>
            <a:fld id="{687B7451-1438-CB4A-8106-82A64F1C7D7B}" type="slidenum">
              <a:rPr lang="sv-SE" smtClean="0"/>
              <a:pPr/>
              <a:t>‹#›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243085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DEE754-A609-214C-B8F6-79F94B8E9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sv-S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03113D1-2C64-9C40-915D-1112C0CCB3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sv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6F81DF-9877-AA44-A585-D6D38AC664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E4AAE7-4F75-47CE-8993-CA4E3E156413}" type="datetime1">
              <a:rPr lang="sv-SE" smtClean="0"/>
              <a:t>2023-03-28</a:t>
            </a:fld>
            <a:endParaRPr lang="sv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D8C8BD-A508-C649-8DE5-41F6254C3E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600"/>
            </a:lvl1pPr>
          </a:lstStyle>
          <a:p>
            <a:r>
              <a:rPr lang="sv-SE" dirty="0"/>
              <a:t>ambujv@berkeley.edu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C9FB52-64AB-5245-B2DE-A1CDDF578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600"/>
            </a:lvl1pPr>
          </a:lstStyle>
          <a:p>
            <a:fld id="{687B7451-1438-CB4A-8106-82A64F1C7D7B}" type="slidenum">
              <a:rPr lang="sv-SE" smtClean="0"/>
              <a:pPr/>
              <a:t>‹#›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7443659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C3CAE43-1C87-9E43-9A35-0A8EC51F09D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sv-S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42C51FE-3B80-694F-A68D-B19C4EFB2D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sv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F93014-238E-7248-B59D-6E6FF6A2BF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78D2F-C449-4C7C-9333-84C01FB7568D}" type="datetime1">
              <a:rPr lang="sv-SE" smtClean="0"/>
              <a:t>2023-03-28</a:t>
            </a:fld>
            <a:endParaRPr lang="sv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5803A0-7636-FC4C-8EB3-AFF383645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600"/>
            </a:lvl1pPr>
          </a:lstStyle>
          <a:p>
            <a:r>
              <a:rPr lang="sv-SE" dirty="0"/>
              <a:t>ambujv@berkeley.edu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32DA3C-801A-864F-B858-64B6551D4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600"/>
            </a:lvl1pPr>
          </a:lstStyle>
          <a:p>
            <a:fld id="{687B7451-1438-CB4A-8106-82A64F1C7D7B}" type="slidenum">
              <a:rPr lang="sv-SE" smtClean="0"/>
              <a:pPr/>
              <a:t>‹#›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0293528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3901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70" lvl="0" indent="-457178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40" lvl="1" indent="-423312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09" lvl="2" indent="-423312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278" lvl="3" indent="-423312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848" lvl="4" indent="-423312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418" lvl="5" indent="-423312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6987" lvl="6" indent="-423312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557" lvl="7" indent="-423312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126" lvl="8" indent="-423312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5736402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D1B4F-AD76-4462-AF17-AA9750E0F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228600"/>
            <a:ext cx="10972799" cy="6858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5C87F7-B5DC-45D6-AC96-43D6899A05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4" y="1143000"/>
            <a:ext cx="5257800" cy="5029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F6F708-77A7-451E-A87C-DF3B5FA66E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82682-8512-4993-8477-88A6B81ECC95}" type="datetime1">
              <a:rPr lang="en-US" smtClean="0"/>
              <a:t>3/28/23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AE1449-91D8-4F9D-A105-23A1F43EC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5F04F4-7CB4-4D18-91E9-7F025B560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D6171B2-CD8A-4537-A0B5-CFA0882ED8CE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26608" y="1143000"/>
            <a:ext cx="5257800" cy="5029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02213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70131D-C728-F34A-850F-C494964B6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>
                <a:latin typeface="+mn-lt"/>
              </a:defRPr>
            </a:lvl1pPr>
          </a:lstStyle>
          <a:p>
            <a:r>
              <a:rPr lang="en-GB" dirty="0"/>
              <a:t>Click to edit Master title style</a:t>
            </a:r>
            <a:endParaRPr lang="sv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915FAE-C498-5F42-9013-24499AFB02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sv-S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C5D13D-3C8A-424D-845B-6D6E717FD2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890D81-9E74-4920-91BA-8BD47836CBB8}" type="datetime1">
              <a:rPr lang="sv-SE" smtClean="0"/>
              <a:t>2023-03-28</a:t>
            </a:fld>
            <a:endParaRPr lang="sv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BB9688-D3F3-8F45-AB3B-13ACE359C0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600"/>
            </a:lvl1pPr>
          </a:lstStyle>
          <a:p>
            <a:r>
              <a:rPr lang="sv-SE" dirty="0" err="1"/>
              <a:t>ambujv@nus.edu.sg</a:t>
            </a:r>
            <a:endParaRPr lang="sv-S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D55ADB-00AD-CE49-ADA6-DCF8CE0A3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600"/>
            </a:lvl1pPr>
          </a:lstStyle>
          <a:p>
            <a:fld id="{687B7451-1438-CB4A-8106-82A64F1C7D7B}" type="slidenum">
              <a:rPr lang="sv-SE" smtClean="0"/>
              <a:pPr/>
              <a:t>‹#›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0883054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86C4B-A05F-F44D-A483-822DE01373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 dirty="0"/>
              <a:t>Click to edit Master title style</a:t>
            </a:r>
            <a:endParaRPr lang="sv-S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B0F4B5-0E8D-8246-9997-A447009C26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FB69D5-C498-9F4A-B2E5-EB75E7BA4F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CF59E-F9A8-45AD-BF04-FFC34345DD7A}" type="datetime1">
              <a:rPr lang="sv-SE" smtClean="0"/>
              <a:t>2023-03-28</a:t>
            </a:fld>
            <a:endParaRPr lang="sv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E5D3C3-B626-F842-8394-8B677FF30C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600"/>
            </a:lvl1pPr>
          </a:lstStyle>
          <a:p>
            <a:r>
              <a:rPr lang="sv-SE" dirty="0" err="1"/>
              <a:t>ambujv@nus.edu.sg</a:t>
            </a:r>
            <a:endParaRPr lang="sv-S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64FC98-6B46-4044-AF14-C47A6E69DC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600"/>
            </a:lvl1pPr>
          </a:lstStyle>
          <a:p>
            <a:fld id="{687B7451-1438-CB4A-8106-82A64F1C7D7B}" type="slidenum">
              <a:rPr lang="sv-SE" smtClean="0"/>
              <a:pPr/>
              <a:t>‹#›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2655729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B11BE2-8816-4744-9456-935CCB79AF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GB" dirty="0"/>
              <a:t>Click to edit Master title style</a:t>
            </a:r>
            <a:endParaRPr lang="sv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5968FA-E42F-C44F-A843-AD42ECC70FB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sv-S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4456BA-9694-7640-BE5C-B9BD678E0E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sv-S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705163-785E-584E-944F-0A288E88E3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E296F-6E2F-4943-941A-67423902EE89}" type="datetime1">
              <a:rPr lang="sv-SE" smtClean="0"/>
              <a:t>2023-03-28</a:t>
            </a:fld>
            <a:endParaRPr lang="sv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964741-0439-A941-A719-A48735C6E1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600"/>
            </a:lvl1pPr>
          </a:lstStyle>
          <a:p>
            <a:r>
              <a:rPr lang="sv-SE" dirty="0"/>
              <a:t>ambujv@berkeley.edu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12FAA6-4735-A24C-AF1A-38B354B2A1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600"/>
            </a:lvl1pPr>
          </a:lstStyle>
          <a:p>
            <a:fld id="{687B7451-1438-CB4A-8106-82A64F1C7D7B}" type="slidenum">
              <a:rPr lang="sv-SE" smtClean="0"/>
              <a:pPr/>
              <a:t>‹#›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396872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AA5FE-9F5E-104C-89BA-0561481E3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4000">
                <a:latin typeface="+mn-lt"/>
              </a:defRPr>
            </a:lvl1pPr>
          </a:lstStyle>
          <a:p>
            <a:r>
              <a:rPr lang="en-GB" dirty="0"/>
              <a:t>Click to edit Master title style</a:t>
            </a:r>
            <a:endParaRPr lang="sv-S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6EED72-1836-2E4E-96AB-8FDA78311C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D67EC4-55CE-934C-84DE-59B6C5B73F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sv-S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63BCE47-188E-8D43-B543-01E8A77EA0D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4B47F51-7CB8-A547-89FA-06E9FCA085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sv-S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2CE7DC6-6F15-5746-8717-FB6F9F1480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B0AFC-9D35-47DE-8D04-7562DE15629D}" type="datetime1">
              <a:rPr lang="sv-SE" smtClean="0"/>
              <a:t>2023-03-28</a:t>
            </a:fld>
            <a:endParaRPr lang="sv-S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D9ED5B4-35EB-8944-A1D9-9569F6BF3F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600"/>
            </a:lvl1pPr>
          </a:lstStyle>
          <a:p>
            <a:r>
              <a:rPr lang="sv-SE" dirty="0"/>
              <a:t>ambujv@berkeley.edu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7E6F6E6-7F81-3A49-8B5A-C75A2A2758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600"/>
            </a:lvl1pPr>
          </a:lstStyle>
          <a:p>
            <a:fld id="{687B7451-1438-CB4A-8106-82A64F1C7D7B}" type="slidenum">
              <a:rPr lang="sv-SE" smtClean="0"/>
              <a:pPr/>
              <a:t>‹#›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1599413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D0CCC-58A6-7B43-A715-5465C7994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>
                <a:latin typeface="+mn-lt"/>
              </a:defRPr>
            </a:lvl1pPr>
          </a:lstStyle>
          <a:p>
            <a:r>
              <a:rPr lang="en-GB" dirty="0"/>
              <a:t>Click to edit Master title style</a:t>
            </a:r>
            <a:endParaRPr lang="sv-SE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5BCD7BE-FAFC-2746-A853-EDD1B4C8A8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05281-08AA-4C72-B250-2DE743C64599}" type="datetime1">
              <a:rPr lang="sv-SE" smtClean="0"/>
              <a:t>2023-03-28</a:t>
            </a:fld>
            <a:endParaRPr lang="sv-S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B7BFD8-C2EB-2642-93E8-3741A13879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600"/>
            </a:lvl1pPr>
          </a:lstStyle>
          <a:p>
            <a:r>
              <a:rPr lang="sv-SE" dirty="0"/>
              <a:t>ambujv@berkeley.edu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CF28AB-124E-5841-96BD-21ECECF42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600"/>
            </a:lvl1pPr>
          </a:lstStyle>
          <a:p>
            <a:fld id="{687B7451-1438-CB4A-8106-82A64F1C7D7B}" type="slidenum">
              <a:rPr lang="sv-SE" smtClean="0"/>
              <a:pPr/>
              <a:t>‹#›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2004774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EE8AD6F-F80D-3D4D-BFD8-3412B42073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2CF90-6E92-44FD-8245-32D6D58EEF14}" type="datetime1">
              <a:rPr lang="sv-SE" smtClean="0"/>
              <a:t>2023-03-28</a:t>
            </a:fld>
            <a:endParaRPr lang="sv-S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41D8A43-65E2-1749-9F02-724EEF333E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600"/>
            </a:lvl1pPr>
          </a:lstStyle>
          <a:p>
            <a:r>
              <a:rPr lang="sv-SE" dirty="0"/>
              <a:t>ambujv@berkeley.edu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C24CC1-AAA7-7647-8B5F-F38F684572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600"/>
            </a:lvl1pPr>
          </a:lstStyle>
          <a:p>
            <a:fld id="{687B7451-1438-CB4A-8106-82A64F1C7D7B}" type="slidenum">
              <a:rPr lang="sv-SE" smtClean="0"/>
              <a:pPr/>
              <a:t>‹#›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0095444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C874B-B46B-F746-BC0F-C565DDBA73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sv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3E06BD-75F9-B446-A018-EDF49AE980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sv-S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529EEB-CB90-334E-B637-AAAC392FD9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C87789-4183-4544-96C0-BF53F174AD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E5A4AD-6130-4B7E-9316-59D70B71516C}" type="datetime1">
              <a:rPr lang="sv-SE" smtClean="0"/>
              <a:t>2023-03-28</a:t>
            </a:fld>
            <a:endParaRPr lang="sv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311638-F5F0-254C-AEAD-5FDF68AC90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600"/>
            </a:lvl1pPr>
          </a:lstStyle>
          <a:p>
            <a:r>
              <a:rPr lang="sv-SE" dirty="0"/>
              <a:t>ambujv@berkeley.edu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861172-38D6-0C42-BF5A-D1F5C4CDD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600"/>
            </a:lvl1pPr>
          </a:lstStyle>
          <a:p>
            <a:fld id="{687B7451-1438-CB4A-8106-82A64F1C7D7B}" type="slidenum">
              <a:rPr lang="sv-SE" smtClean="0"/>
              <a:pPr/>
              <a:t>‹#›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3799650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46143-8AD1-384B-9E09-E36CAF09D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sv-S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2117B9A-58EB-774C-8E3E-34CB79E9742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sv-S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3BC705-2E77-CD4A-896C-DA3D48460E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A0D0FF-2EDB-DF46-9060-404438C06D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0D939-7D75-4473-85E9-EAA55A48004C}" type="datetime1">
              <a:rPr lang="sv-SE" smtClean="0"/>
              <a:t>2023-03-28</a:t>
            </a:fld>
            <a:endParaRPr lang="sv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F7FCC4-D106-1A42-9D2E-36CC6E582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600"/>
            </a:lvl1pPr>
          </a:lstStyle>
          <a:p>
            <a:r>
              <a:rPr lang="sv-SE" dirty="0"/>
              <a:t>ambujv@berkeley.edu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B6790D-9981-F24F-85F6-5132D27641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600"/>
            </a:lvl1pPr>
          </a:lstStyle>
          <a:p>
            <a:fld id="{687B7451-1438-CB4A-8106-82A64F1C7D7B}" type="slidenum">
              <a:rPr lang="sv-SE" smtClean="0"/>
              <a:pPr/>
              <a:t>‹#›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41455566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9A60990-C9C0-2946-817E-7880E9A448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sv-S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6BDD58-72AB-A845-91D3-7083F407FD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sv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EEDAA8-551F-D14B-95E3-2C4655D8811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7477F-BAC6-416F-AEAF-A2B58818030B}" type="datetime1">
              <a:rPr lang="sv-SE" smtClean="0"/>
              <a:t>2023-03-28</a:t>
            </a:fld>
            <a:endParaRPr lang="sv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BE7EE4-8B77-8048-AD76-092D4F0ECB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sv-SE"/>
              <a:t>ambujv@berkeley.edu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332DB7-1245-884F-A8A8-E8E778EC60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7B7451-1438-CB4A-8106-82A64F1C7D7B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0067372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2" r:id="rId13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ambujv@nus.edu.sg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hyperlink" Target="https://patpannuto.com/papers/hui2008ipdead.pdf" TargetMode="Externa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hyperlink" Target="https://tools.ietf.org/html/rfc6282" TargetMode="External"/><Relationship Id="rId2" Type="http://schemas.openxmlformats.org/officeDocument/2006/relationships/hyperlink" Target="https://tools.ietf.org/html/rfc4944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atpannuto.com/papers/hui2008ipdead.pdf" TargetMode="Externa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sGPRIkqWh3g?feature=oembed" TargetMode="External"/><Relationship Id="rId4" Type="http://schemas.openxmlformats.org/officeDocument/2006/relationships/image" Target="../media/image85.jpe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hyperlink" Target="mailto:ambujv@nus.edu.sg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eiserlab.github.io/ambuj/cs4222_assignment2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bluetooth.org/docman/handlers/DownloadDoc.ashx?doc_id=480305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3.tiff"/><Relationship Id="rId5" Type="http://schemas.openxmlformats.org/officeDocument/2006/relationships/image" Target="../media/image42.tiff"/><Relationship Id="rId4" Type="http://schemas.openxmlformats.org/officeDocument/2006/relationships/image" Target="../media/image41.tiff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tiff"/><Relationship Id="rId2" Type="http://schemas.openxmlformats.org/officeDocument/2006/relationships/image" Target="../media/image42.tiff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tiff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di.univr.it/documenti/OccorrenzaIns/matdid/matdid878837.pdf" TargetMode="Externa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94373" y="1994565"/>
            <a:ext cx="8003247" cy="1509963"/>
          </a:xfrm>
        </p:spPr>
        <p:txBody>
          <a:bodyPr>
            <a:normAutofit/>
          </a:bodyPr>
          <a:lstStyle/>
          <a:p>
            <a:r>
              <a:rPr lang="en-GB" sz="7200" u="none" strike="noStrike" dirty="0">
                <a:effectLst/>
                <a:latin typeface="+mn-lt"/>
              </a:rPr>
              <a:t>Wireless Networking</a:t>
            </a:r>
            <a:endParaRPr lang="en-US" sz="52100" dirty="0">
              <a:latin typeface="+mn-lt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5345" y="3981328"/>
            <a:ext cx="11101304" cy="2229859"/>
          </a:xfrm>
        </p:spPr>
        <p:txBody>
          <a:bodyPr>
            <a:normAutofit fontScale="85000" lnSpcReduction="20000"/>
          </a:bodyPr>
          <a:lstStyle/>
          <a:p>
            <a:r>
              <a:rPr lang="en-US" sz="4800" dirty="0">
                <a:latin typeface="+mj-lt"/>
              </a:rPr>
              <a:t>Ambuj Varshney</a:t>
            </a:r>
          </a:p>
          <a:p>
            <a:r>
              <a:rPr lang="en-US" sz="3000" dirty="0">
                <a:latin typeface="+mj-lt"/>
              </a:rPr>
              <a:t>Assistant Professor,  National University of Singapore</a:t>
            </a:r>
          </a:p>
          <a:p>
            <a:r>
              <a:rPr lang="en-US" sz="3000" dirty="0">
                <a:latin typeface="+mj-lt"/>
              </a:rPr>
              <a:t>Wireless, Embedded Intelligence, Sensing, and Emerging Technologies Group</a:t>
            </a:r>
          </a:p>
          <a:p>
            <a:r>
              <a:rPr lang="en-US" sz="2800" dirty="0">
                <a:latin typeface="+mj-lt"/>
                <a:hlinkClick r:id="rId3"/>
              </a:rPr>
              <a:t>ambujv@nus.edu.sg</a:t>
            </a:r>
            <a:endParaRPr lang="en-US" sz="2800" dirty="0">
              <a:latin typeface="+mj-lt"/>
            </a:endParaRPr>
          </a:p>
          <a:p>
            <a:r>
              <a:rPr lang="en-US" dirty="0">
                <a:latin typeface="+mj-lt"/>
              </a:rPr>
              <a:t> 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BDF4DBD-F86A-48EC-B4BE-E9B66CFF2E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B7451-1438-CB4A-8106-82A64F1C7D7B}" type="slidenum">
              <a:rPr lang="sv-SE" smtClean="0"/>
              <a:t>1</a:t>
            </a:fld>
            <a:endParaRPr lang="sv-SE"/>
          </a:p>
        </p:txBody>
      </p:sp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7820BC9A-65F8-C5DC-AC87-8B4EAD88B9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60068" y="5241576"/>
            <a:ext cx="1187463" cy="1566945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831862D1-FE66-F2B3-6774-3511C03148E6}"/>
              </a:ext>
            </a:extLst>
          </p:cNvPr>
          <p:cNvSpPr txBox="1">
            <a:spLocks/>
          </p:cNvSpPr>
          <p:nvPr/>
        </p:nvSpPr>
        <p:spPr>
          <a:xfrm>
            <a:off x="1374826" y="2232965"/>
            <a:ext cx="9442345" cy="150996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2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521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26413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263"/>
    </mc:Choice>
    <mc:Fallback xmlns="">
      <p:transition spd="slow" advTm="32263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B8251-3204-194C-8D7F-C10C4C7DF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Long-</a:t>
            </a:r>
            <a:r>
              <a:rPr lang="en-US" dirty="0" err="1">
                <a:latin typeface="+mn-lt"/>
              </a:rPr>
              <a:t>range,low</a:t>
            </a:r>
            <a:r>
              <a:rPr lang="en-US" dirty="0">
                <a:latin typeface="+mn-lt"/>
              </a:rPr>
              <a:t>-data needs are not easily met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805F1D-C58D-0C40-ADCC-1A274997A87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10</a:t>
            </a:fld>
            <a:endParaRPr lang="en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19428CE-CE1D-494E-92EA-6348BFD7A39C}"/>
              </a:ext>
            </a:extLst>
          </p:cNvPr>
          <p:cNvCxnSpPr>
            <a:cxnSpLocks/>
          </p:cNvCxnSpPr>
          <p:nvPr/>
        </p:nvCxnSpPr>
        <p:spPr>
          <a:xfrm flipV="1">
            <a:off x="2761233" y="1356968"/>
            <a:ext cx="0" cy="4483075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922A6AB-AC09-3F4A-AC2E-0891799BDA54}"/>
              </a:ext>
            </a:extLst>
          </p:cNvPr>
          <p:cNvCxnSpPr>
            <a:cxnSpLocks/>
          </p:cNvCxnSpPr>
          <p:nvPr/>
        </p:nvCxnSpPr>
        <p:spPr>
          <a:xfrm>
            <a:off x="2761233" y="5840041"/>
            <a:ext cx="6594800" cy="0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80B9F531-F750-4B40-A14C-AED85AB7880C}"/>
              </a:ext>
            </a:extLst>
          </p:cNvPr>
          <p:cNvSpPr/>
          <p:nvPr/>
        </p:nvSpPr>
        <p:spPr>
          <a:xfrm>
            <a:off x="3385229" y="3445156"/>
            <a:ext cx="2092960" cy="48768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Bluetooth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F2E15F00-1519-9B4D-A2F5-70FB7014D1DE}"/>
              </a:ext>
            </a:extLst>
          </p:cNvPr>
          <p:cNvSpPr/>
          <p:nvPr/>
        </p:nvSpPr>
        <p:spPr>
          <a:xfrm>
            <a:off x="3556000" y="1356969"/>
            <a:ext cx="2092960" cy="1810649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</a:rPr>
              <a:t>WiFi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6280CF75-F5AD-4A40-8131-FD19BE102040}"/>
              </a:ext>
            </a:extLst>
          </p:cNvPr>
          <p:cNvSpPr/>
          <p:nvPr/>
        </p:nvSpPr>
        <p:spPr>
          <a:xfrm>
            <a:off x="6685280" y="2617604"/>
            <a:ext cx="2092960" cy="48768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3G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C03D2AF6-AE5A-3F42-B3AA-989B58322BC7}"/>
              </a:ext>
            </a:extLst>
          </p:cNvPr>
          <p:cNvSpPr/>
          <p:nvPr/>
        </p:nvSpPr>
        <p:spPr>
          <a:xfrm>
            <a:off x="6685280" y="1809025"/>
            <a:ext cx="2092960" cy="48768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4G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CF892D98-FFA9-5344-BF3C-F0A04F92F903}"/>
              </a:ext>
            </a:extLst>
          </p:cNvPr>
          <p:cNvSpPr/>
          <p:nvPr/>
        </p:nvSpPr>
        <p:spPr>
          <a:xfrm>
            <a:off x="2919193" y="4433433"/>
            <a:ext cx="2092960" cy="48768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BLE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FD443C41-A23A-DE4A-ACA5-6913131A168D}"/>
              </a:ext>
            </a:extLst>
          </p:cNvPr>
          <p:cNvSpPr/>
          <p:nvPr/>
        </p:nvSpPr>
        <p:spPr>
          <a:xfrm>
            <a:off x="3556000" y="5014818"/>
            <a:ext cx="2092960" cy="48768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Zigbee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A703F48A-78DC-E547-A366-BE7FF8035114}"/>
              </a:ext>
            </a:extLst>
          </p:cNvPr>
          <p:cNvSpPr/>
          <p:nvPr/>
        </p:nvSpPr>
        <p:spPr>
          <a:xfrm>
            <a:off x="6280727" y="4051939"/>
            <a:ext cx="2857732" cy="161918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Low-Power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Wide-Area Networks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9B35DE36-0BB3-7045-A9EA-380C2F0BFD37}"/>
              </a:ext>
            </a:extLst>
          </p:cNvPr>
          <p:cNvSpPr/>
          <p:nvPr/>
        </p:nvSpPr>
        <p:spPr>
          <a:xfrm>
            <a:off x="6685280" y="3426181"/>
            <a:ext cx="2092960" cy="487681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2G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AADA336-E534-A04B-A83C-BB6AD0D29A03}"/>
              </a:ext>
            </a:extLst>
          </p:cNvPr>
          <p:cNvSpPr txBox="1"/>
          <p:nvPr/>
        </p:nvSpPr>
        <p:spPr>
          <a:xfrm>
            <a:off x="415602" y="3126580"/>
            <a:ext cx="2054087" cy="913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67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</a:t>
            </a:r>
          </a:p>
          <a:p>
            <a:pPr algn="ctr"/>
            <a:r>
              <a:rPr lang="en-US" sz="2667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Throughput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FEF171E-5A25-0346-A752-11DC2100BCDC}"/>
              </a:ext>
            </a:extLst>
          </p:cNvPr>
          <p:cNvSpPr txBox="1"/>
          <p:nvPr/>
        </p:nvSpPr>
        <p:spPr>
          <a:xfrm>
            <a:off x="5102995" y="5987580"/>
            <a:ext cx="1836909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67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Range</a:t>
            </a: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0275902-F8E5-5D45-B09E-D86028001890}"/>
              </a:ext>
            </a:extLst>
          </p:cNvPr>
          <p:cNvCxnSpPr/>
          <p:nvPr/>
        </p:nvCxnSpPr>
        <p:spPr>
          <a:xfrm flipH="1">
            <a:off x="1265384" y="6136789"/>
            <a:ext cx="655781" cy="485083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1C55C0A-6000-AC43-AE92-FC8749D2D3E8}"/>
              </a:ext>
            </a:extLst>
          </p:cNvPr>
          <p:cNvCxnSpPr>
            <a:cxnSpLocks/>
          </p:cNvCxnSpPr>
          <p:nvPr/>
        </p:nvCxnSpPr>
        <p:spPr>
          <a:xfrm flipV="1">
            <a:off x="9982391" y="1335670"/>
            <a:ext cx="631768" cy="475337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1A85BDFF-5063-4CD7-B9F3-B7926350EAE8}"/>
              </a:ext>
            </a:extLst>
          </p:cNvPr>
          <p:cNvSpPr txBox="1"/>
          <p:nvPr/>
        </p:nvSpPr>
        <p:spPr>
          <a:xfrm>
            <a:off x="980720" y="5387993"/>
            <a:ext cx="1855249" cy="7487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33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Lower Power</a:t>
            </a:r>
            <a:br>
              <a:rPr lang="en-US" sz="2133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2133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&amp; Lower Cost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E191E50-B50E-4084-A306-85E677FF84D4}"/>
              </a:ext>
            </a:extLst>
          </p:cNvPr>
          <p:cNvSpPr txBox="1"/>
          <p:nvPr/>
        </p:nvSpPr>
        <p:spPr>
          <a:xfrm>
            <a:off x="9207501" y="1811007"/>
            <a:ext cx="1971265" cy="7487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33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Higher Power</a:t>
            </a:r>
            <a:br>
              <a:rPr lang="en-US" sz="2133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2133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&amp; Higher Cost</a:t>
            </a:r>
          </a:p>
        </p:txBody>
      </p:sp>
    </p:spTree>
    <p:extLst>
      <p:ext uri="{BB962C8B-B14F-4D97-AF65-F5344CB8AC3E}">
        <p14:creationId xmlns:p14="http://schemas.microsoft.com/office/powerpoint/2010/main" val="2638295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431430"/>
            <a:ext cx="10606051" cy="1325563"/>
          </a:xfrm>
        </p:spPr>
        <p:txBody>
          <a:bodyPr>
            <a:normAutofit/>
          </a:bodyPr>
          <a:lstStyle/>
          <a:p>
            <a:r>
              <a:rPr lang="en-US" dirty="0">
                <a:latin typeface="+mn-lt"/>
              </a:rPr>
              <a:t>Learning Objective for Today’s Lecture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F245BC85-86C3-4DEE-8F97-611080B541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105757" cy="4412489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 dirty="0">
                <a:latin typeface="+mj-lt"/>
              </a:rPr>
              <a:t>Review: last few lecture’s topics </a:t>
            </a:r>
          </a:p>
          <a:p>
            <a:pPr marL="514350" indent="-514350">
              <a:buAutoNum type="arabicPeriod"/>
            </a:pPr>
            <a:r>
              <a:rPr lang="en-US" dirty="0">
                <a:latin typeface="+mj-lt"/>
              </a:rPr>
              <a:t>Bluetooth: Basics</a:t>
            </a:r>
          </a:p>
          <a:p>
            <a:pPr marL="514350" indent="-514350">
              <a:buAutoNum type="arabicPeriod"/>
            </a:pPr>
            <a:r>
              <a:rPr lang="en-US" dirty="0">
                <a:latin typeface="+mj-lt"/>
              </a:rPr>
              <a:t>Bluetooth: Advertising</a:t>
            </a:r>
          </a:p>
          <a:p>
            <a:pPr marL="514350" indent="-514350">
              <a:buAutoNum type="arabicPeriod"/>
            </a:pPr>
            <a:r>
              <a:rPr lang="en-US" dirty="0">
                <a:latin typeface="+mj-lt"/>
              </a:rPr>
              <a:t>Bluetooth: Connections</a:t>
            </a:r>
          </a:p>
          <a:p>
            <a:pPr marL="514350" indent="-514350">
              <a:buAutoNum type="arabicPeriod"/>
            </a:pPr>
            <a:r>
              <a:rPr lang="en-US" dirty="0">
                <a:latin typeface="+mj-lt"/>
              </a:rPr>
              <a:t>Bluetooth: Future</a:t>
            </a:r>
          </a:p>
          <a:p>
            <a:pPr marL="514350" indent="-514350">
              <a:buAutoNum type="arabicPeriod"/>
            </a:pPr>
            <a:r>
              <a:rPr lang="en-US" dirty="0">
                <a:latin typeface="+mj-lt"/>
              </a:rPr>
              <a:t>802.15.4: Review</a:t>
            </a:r>
          </a:p>
          <a:p>
            <a:pPr marL="514350" indent="-514350">
              <a:buAutoNum type="arabicPeriod"/>
            </a:pPr>
            <a:r>
              <a:rPr lang="en-US" b="1" dirty="0">
                <a:latin typeface="+mj-lt"/>
              </a:rPr>
              <a:t>Thread</a:t>
            </a:r>
          </a:p>
          <a:p>
            <a:pPr marL="514350" indent="-514350">
              <a:buAutoNum type="arabicPeriod"/>
            </a:pPr>
            <a:r>
              <a:rPr lang="en-US" dirty="0">
                <a:latin typeface="+mj-lt"/>
              </a:rPr>
              <a:t>ZigBee</a:t>
            </a:r>
          </a:p>
          <a:p>
            <a:pPr marL="514350" indent="-514350">
              <a:buAutoNum type="arabicPeriod"/>
            </a:pPr>
            <a:endParaRPr lang="en-US" dirty="0">
              <a:latin typeface="+mj-lt"/>
            </a:endParaRPr>
          </a:p>
          <a:p>
            <a:pPr marL="0" indent="0">
              <a:buNone/>
            </a:pPr>
            <a:endParaRPr lang="en-US" dirty="0">
              <a:latin typeface="+mj-lt"/>
            </a:endParaRPr>
          </a:p>
          <a:p>
            <a:pPr marL="514350" indent="-514350">
              <a:buAutoNum type="arabicPeriod"/>
            </a:pPr>
            <a:endParaRPr lang="en-US" dirty="0">
              <a:latin typeface="+mj-lt"/>
            </a:endParaRPr>
          </a:p>
          <a:p>
            <a:pPr marL="514350" indent="-514350">
              <a:buAutoNum type="arabicPeriod"/>
            </a:pPr>
            <a:endParaRPr lang="en-US" dirty="0">
              <a:latin typeface="+mj-lt"/>
            </a:endParaRPr>
          </a:p>
          <a:p>
            <a:pPr marL="0" indent="0">
              <a:buNone/>
            </a:pPr>
            <a:endParaRPr lang="en-US" dirty="0">
              <a:latin typeface="+mj-lt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18C0E1-216D-4D63-B451-AC07C0BC4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B7451-1438-CB4A-8106-82A64F1C7D7B}" type="slidenum">
              <a:rPr lang="sv-SE" smtClean="0"/>
              <a:t>100</a:t>
            </a:fld>
            <a:endParaRPr lang="sv-SE"/>
          </a:p>
        </p:txBody>
      </p:sp>
      <p:sp>
        <p:nvSpPr>
          <p:cNvPr id="3" name="Footer Placeholder 1">
            <a:extLst>
              <a:ext uri="{FF2B5EF4-FFF2-40B4-BE49-F238E27FC236}">
                <a16:creationId xmlns:a16="http://schemas.microsoft.com/office/drawing/2014/main" id="{A1E99B55-924B-C736-2727-376740BF0A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sv-SE" dirty="0" err="1"/>
              <a:t>ambujv@nus.edu.sg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77231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469"/>
    </mc:Choice>
    <mc:Fallback xmlns="">
      <p:transition spd="slow" advTm="50469"/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54D3E833-5E1E-4E2D-9A03-06090B3967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67" t="11641" r="46978" b="9789"/>
          <a:stretch/>
        </p:blipFill>
        <p:spPr bwMode="auto">
          <a:xfrm>
            <a:off x="7645400" y="1143000"/>
            <a:ext cx="3934994" cy="3528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Thread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48590-1808-4AA5-B592-C13E71EF38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13" y="1545706"/>
            <a:ext cx="10515600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latin typeface="+mj-lt"/>
              </a:rPr>
              <a:t>Build a networking layer on top of 15.4</a:t>
            </a:r>
          </a:p>
          <a:p>
            <a:pPr lvl="1"/>
            <a:r>
              <a:rPr lang="en-US" dirty="0">
                <a:latin typeface="+mj-lt"/>
              </a:rPr>
              <a:t>Reuses most of PHY and MAC</a:t>
            </a:r>
          </a:p>
          <a:p>
            <a:pPr lvl="1"/>
            <a:r>
              <a:rPr lang="en-US" dirty="0">
                <a:latin typeface="+mj-lt"/>
              </a:rPr>
              <a:t>Adds IP communication</a:t>
            </a:r>
          </a:p>
          <a:p>
            <a:pPr lvl="1"/>
            <a:r>
              <a:rPr lang="en-US" dirty="0">
                <a:latin typeface="+mj-lt"/>
              </a:rPr>
              <a:t>Handles addressing and mesh maintenance</a:t>
            </a:r>
          </a:p>
          <a:p>
            <a:pPr lvl="1"/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Goals</a:t>
            </a:r>
          </a:p>
          <a:p>
            <a:pPr lvl="1"/>
            <a:r>
              <a:rPr lang="en-US" dirty="0">
                <a:latin typeface="+mj-lt"/>
              </a:rPr>
              <a:t>Simplicity – easy to install and operate</a:t>
            </a:r>
          </a:p>
          <a:p>
            <a:pPr lvl="1"/>
            <a:r>
              <a:rPr lang="en-US" dirty="0">
                <a:latin typeface="+mj-lt"/>
              </a:rPr>
              <a:t>Efficiency – years of operation on batteries</a:t>
            </a:r>
          </a:p>
          <a:p>
            <a:pPr lvl="1"/>
            <a:r>
              <a:rPr lang="en-US" dirty="0">
                <a:latin typeface="+mj-lt"/>
              </a:rPr>
              <a:t>Scalability – hundreds of devices in a network</a:t>
            </a:r>
          </a:p>
          <a:p>
            <a:pPr lvl="1"/>
            <a:r>
              <a:rPr lang="en-US" dirty="0">
                <a:latin typeface="+mj-lt"/>
              </a:rPr>
              <a:t>Security – authenticated and encrypted communication</a:t>
            </a:r>
          </a:p>
          <a:p>
            <a:pPr lvl="1"/>
            <a:r>
              <a:rPr lang="en-US" dirty="0">
                <a:latin typeface="+mj-lt"/>
              </a:rPr>
              <a:t>Reliability – mesh networking without single point of failure</a:t>
            </a:r>
          </a:p>
          <a:p>
            <a:pPr lvl="1"/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Industry-focused, but based in academic research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101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892813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2B378A-4516-470E-85EE-BA33FBD24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Changes to Physical Layer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9C7176-6BAC-4DB7-9C7F-F487B1B016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Remove all non-2.4 GHz PHY options</a:t>
            </a:r>
          </a:p>
          <a:p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Otherwise the same</a:t>
            </a:r>
          </a:p>
          <a:p>
            <a:pPr lvl="1"/>
            <a:r>
              <a:rPr lang="en-US" dirty="0">
                <a:latin typeface="+mj-lt"/>
              </a:rPr>
              <a:t>OQPSK</a:t>
            </a:r>
          </a:p>
          <a:p>
            <a:pPr lvl="1"/>
            <a:r>
              <a:rPr lang="en-US" dirty="0">
                <a:latin typeface="+mj-lt"/>
              </a:rPr>
              <a:t>16 channels, 5 MHz spacing</a:t>
            </a:r>
          </a:p>
          <a:p>
            <a:pPr lvl="1"/>
            <a:r>
              <a:rPr lang="en-US" dirty="0">
                <a:latin typeface="+mj-lt"/>
              </a:rPr>
              <a:t>Typical TX power 0 dBm</a:t>
            </a:r>
          </a:p>
          <a:p>
            <a:pPr lvl="1"/>
            <a:r>
              <a:rPr lang="en-US" dirty="0">
                <a:latin typeface="+mj-lt"/>
              </a:rPr>
              <a:t>Typical RX sensitivity -100 dBm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5F1E21-AAAC-4A1E-98E6-47A4F8E498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102</a:t>
            </a:fld>
            <a:endParaRPr lang="en-US"/>
          </a:p>
        </p:txBody>
      </p:sp>
      <p:pic>
        <p:nvPicPr>
          <p:cNvPr id="5" name="Picture 4" descr="Figure 5 from Home networking with IEEE 802.15.4: a developing standard for  low-rate wireless personal area networks | Semantic Scholar">
            <a:extLst>
              <a:ext uri="{FF2B5EF4-FFF2-40B4-BE49-F238E27FC236}">
                <a16:creationId xmlns:a16="http://schemas.microsoft.com/office/drawing/2014/main" id="{8CB342A2-3C15-4DB9-82C5-10023F0F91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14" b="6145"/>
          <a:stretch/>
        </p:blipFill>
        <p:spPr bwMode="auto">
          <a:xfrm>
            <a:off x="6458452" y="2230437"/>
            <a:ext cx="5535194" cy="2854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Multiplication Sign 5">
            <a:extLst>
              <a:ext uri="{FF2B5EF4-FFF2-40B4-BE49-F238E27FC236}">
                <a16:creationId xmlns:a16="http://schemas.microsoft.com/office/drawing/2014/main" id="{2373F2F7-3161-422B-9BA9-B5F447256FED}"/>
              </a:ext>
            </a:extLst>
          </p:cNvPr>
          <p:cNvSpPr/>
          <p:nvPr/>
        </p:nvSpPr>
        <p:spPr>
          <a:xfrm>
            <a:off x="5521491" y="2230437"/>
            <a:ext cx="7112000" cy="1427162"/>
          </a:xfrm>
          <a:prstGeom prst="mathMultiply">
            <a:avLst>
              <a:gd name="adj1" fmla="val 8303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63968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B28B4-B718-4443-AE9E-17FA6501AD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Changes to Link Layer and MAC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A93A48-783F-47CF-8D1E-AEDEE4B104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Non-beacon-enabled PAN only</a:t>
            </a:r>
          </a:p>
          <a:p>
            <a:pPr lvl="1"/>
            <a:r>
              <a:rPr lang="en-US" dirty="0">
                <a:latin typeface="+mj-lt"/>
              </a:rPr>
              <a:t>No </a:t>
            </a:r>
            <a:r>
              <a:rPr lang="en-US" dirty="0" err="1">
                <a:latin typeface="+mj-lt"/>
              </a:rPr>
              <a:t>superframe</a:t>
            </a:r>
            <a:r>
              <a:rPr lang="en-US" dirty="0">
                <a:latin typeface="+mj-lt"/>
              </a:rPr>
              <a:t> structure</a:t>
            </a:r>
          </a:p>
          <a:p>
            <a:pPr lvl="1"/>
            <a:r>
              <a:rPr lang="en-US" dirty="0">
                <a:latin typeface="+mj-lt"/>
              </a:rPr>
              <a:t>No periodic beacons</a:t>
            </a:r>
          </a:p>
          <a:p>
            <a:pPr lvl="1"/>
            <a:r>
              <a:rPr lang="en-US" dirty="0">
                <a:latin typeface="+mj-lt"/>
              </a:rPr>
              <a:t>No Guaranteed Time Slots</a:t>
            </a:r>
          </a:p>
          <a:p>
            <a:pPr lvl="1"/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Throw out most existing MAC Commands</a:t>
            </a:r>
          </a:p>
          <a:p>
            <a:pPr lvl="1"/>
            <a:r>
              <a:rPr lang="en-US" dirty="0">
                <a:latin typeface="+mj-lt"/>
              </a:rPr>
              <a:t>Remove network joining/leaving</a:t>
            </a:r>
          </a:p>
          <a:p>
            <a:pPr lvl="1"/>
            <a:r>
              <a:rPr lang="en-US" dirty="0">
                <a:latin typeface="+mj-lt"/>
              </a:rPr>
              <a:t>Remove changing coordinators</a:t>
            </a:r>
          </a:p>
          <a:p>
            <a:pPr lvl="1"/>
            <a:r>
              <a:rPr lang="en-US" dirty="0">
                <a:latin typeface="+mj-lt"/>
              </a:rPr>
              <a:t>Remove Guaranteed Time Slot request</a:t>
            </a:r>
          </a:p>
          <a:p>
            <a:pPr lvl="1"/>
            <a:r>
              <a:rPr lang="en-US" dirty="0">
                <a:latin typeface="+mj-lt"/>
              </a:rPr>
              <a:t>Network joining will be handled at a higher layer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06BCB9-E960-473E-ADDE-470C75EA5D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103</a:t>
            </a:fld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BD7F73D-9961-45D9-B1B4-A5905D540D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1743" y="1098550"/>
            <a:ext cx="4612057" cy="71517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73AB6C3-3762-4550-A79E-A1400F4D02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1743" y="1858178"/>
            <a:ext cx="4635321" cy="581828"/>
          </a:xfrm>
          <a:prstGeom prst="rect">
            <a:avLst/>
          </a:prstGeom>
        </p:spPr>
      </p:pic>
      <p:sp>
        <p:nvSpPr>
          <p:cNvPr id="21" name="Multiplication Sign 20">
            <a:extLst>
              <a:ext uri="{FF2B5EF4-FFF2-40B4-BE49-F238E27FC236}">
                <a16:creationId xmlns:a16="http://schemas.microsoft.com/office/drawing/2014/main" id="{1D88FD62-F8C2-467E-87D6-DB77F609B56D}"/>
              </a:ext>
            </a:extLst>
          </p:cNvPr>
          <p:cNvSpPr/>
          <p:nvPr/>
        </p:nvSpPr>
        <p:spPr>
          <a:xfrm>
            <a:off x="5080000" y="1190625"/>
            <a:ext cx="7112000" cy="715178"/>
          </a:xfrm>
          <a:prstGeom prst="mathMultiply">
            <a:avLst>
              <a:gd name="adj1" fmla="val 8303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71491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B28B4-B718-4443-AE9E-17FA6501AD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Changes to Link Layer and MAC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A93A48-783F-47CF-8D1E-AEDEE4B104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>
                <a:latin typeface="+mj-lt"/>
              </a:rPr>
              <a:t>Keep unslotted CSMA/CA algorithm</a:t>
            </a:r>
          </a:p>
          <a:p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Keep packet structure</a:t>
            </a:r>
          </a:p>
          <a:p>
            <a:pPr marL="0" indent="0">
              <a:buNone/>
            </a:pPr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Keep Frame Types</a:t>
            </a:r>
          </a:p>
          <a:p>
            <a:pPr lvl="1"/>
            <a:r>
              <a:rPr lang="en-US" dirty="0">
                <a:latin typeface="+mj-lt"/>
              </a:rPr>
              <a:t>Beacon</a:t>
            </a:r>
          </a:p>
          <a:p>
            <a:pPr lvl="1"/>
            <a:r>
              <a:rPr lang="en-US" dirty="0">
                <a:latin typeface="+mj-lt"/>
              </a:rPr>
              <a:t>MAC Command</a:t>
            </a:r>
          </a:p>
          <a:p>
            <a:pPr lvl="2"/>
            <a:r>
              <a:rPr lang="en-US" dirty="0">
                <a:latin typeface="+mj-lt"/>
              </a:rPr>
              <a:t>Beacon Request</a:t>
            </a:r>
          </a:p>
          <a:p>
            <a:pPr lvl="2"/>
            <a:r>
              <a:rPr lang="en-US" dirty="0">
                <a:latin typeface="+mj-lt"/>
              </a:rPr>
              <a:t>Data Request</a:t>
            </a:r>
          </a:p>
          <a:p>
            <a:pPr lvl="1"/>
            <a:r>
              <a:rPr lang="en-US" dirty="0">
                <a:latin typeface="+mj-lt"/>
              </a:rPr>
              <a:t>Data</a:t>
            </a:r>
          </a:p>
          <a:p>
            <a:pPr lvl="1"/>
            <a:r>
              <a:rPr lang="en-US" dirty="0">
                <a:latin typeface="+mj-lt"/>
              </a:rPr>
              <a:t>Acknowledgement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06BCB9-E960-473E-ADDE-470C75EA5D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104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42C649-A92A-4332-9152-8E7D8D9535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6244" y="1847417"/>
            <a:ext cx="6574150" cy="2826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40499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OT Node Roles">
            <a:extLst>
              <a:ext uri="{FF2B5EF4-FFF2-40B4-BE49-F238E27FC236}">
                <a16:creationId xmlns:a16="http://schemas.microsoft.com/office/drawing/2014/main" id="{A26A12EF-0469-47B1-8200-34E37ED360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3383" y="1289021"/>
            <a:ext cx="4592411" cy="4737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8A4667-1563-499B-A4E0-E91C992DF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Combination of star and mesh topology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BCAC4C-E32A-48A8-8343-932289C592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>
                <a:latin typeface="+mj-lt"/>
              </a:rPr>
              <a:t>Routers (parent)</a:t>
            </a:r>
          </a:p>
          <a:p>
            <a:pPr lvl="1"/>
            <a:r>
              <a:rPr lang="en-US" dirty="0">
                <a:latin typeface="+mj-lt"/>
              </a:rPr>
              <a:t>Mesh communication with other routers</a:t>
            </a:r>
          </a:p>
          <a:p>
            <a:pPr lvl="1"/>
            <a:r>
              <a:rPr lang="en-US" dirty="0">
                <a:latin typeface="+mj-lt"/>
              </a:rPr>
              <a:t>Radio always on</a:t>
            </a:r>
          </a:p>
          <a:p>
            <a:pPr lvl="1"/>
            <a:r>
              <a:rPr lang="en-US" dirty="0">
                <a:latin typeface="+mj-lt"/>
              </a:rPr>
              <a:t>Forwards packets for network devices</a:t>
            </a:r>
          </a:p>
          <a:p>
            <a:pPr lvl="1"/>
            <a:r>
              <a:rPr lang="en-US" dirty="0">
                <a:latin typeface="+mj-lt"/>
              </a:rPr>
              <a:t>Enables other devices to join network</a:t>
            </a:r>
          </a:p>
          <a:p>
            <a:pPr lvl="1"/>
            <a:r>
              <a:rPr lang="en-US" dirty="0">
                <a:latin typeface="+mj-lt"/>
              </a:rPr>
              <a:t>32 routers per network</a:t>
            </a:r>
          </a:p>
          <a:p>
            <a:pPr lvl="1"/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End devices (child)</a:t>
            </a:r>
          </a:p>
          <a:p>
            <a:pPr lvl="1"/>
            <a:r>
              <a:rPr lang="en-US" dirty="0">
                <a:latin typeface="+mj-lt"/>
              </a:rPr>
              <a:t>Communicates with one parent (router)</a:t>
            </a:r>
          </a:p>
          <a:p>
            <a:pPr lvl="1"/>
            <a:r>
              <a:rPr lang="en-US" dirty="0">
                <a:latin typeface="+mj-lt"/>
              </a:rPr>
              <a:t>Does not forward packets</a:t>
            </a:r>
          </a:p>
          <a:p>
            <a:pPr lvl="1"/>
            <a:r>
              <a:rPr lang="en-US" dirty="0">
                <a:latin typeface="+mj-lt"/>
              </a:rPr>
              <a:t>Can disable transceiver to save power</a:t>
            </a:r>
          </a:p>
          <a:p>
            <a:pPr lvl="2"/>
            <a:r>
              <a:rPr lang="en-US" dirty="0">
                <a:latin typeface="+mj-lt"/>
              </a:rPr>
              <a:t>Send packets periodically to avoid timeout</a:t>
            </a:r>
          </a:p>
          <a:p>
            <a:pPr lvl="1"/>
            <a:r>
              <a:rPr lang="en-US" dirty="0">
                <a:latin typeface="+mj-lt"/>
              </a:rPr>
              <a:t>511 end devices per router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EBBADA-6919-47B8-BEDC-28F89BDDB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999454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63106-7F17-4FD4-98DD-9184F0F324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1325563"/>
          </a:xfrm>
        </p:spPr>
        <p:txBody>
          <a:bodyPr/>
          <a:lstStyle/>
          <a:p>
            <a:r>
              <a:rPr lang="en-US" dirty="0"/>
              <a:t>Router promotion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75A92D-2F4C-471F-BDD5-5710AC67F8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49693"/>
            <a:ext cx="10515600" cy="4351338"/>
          </a:xfrm>
        </p:spPr>
        <p:txBody>
          <a:bodyPr/>
          <a:lstStyle/>
          <a:p>
            <a:r>
              <a:rPr lang="en-US" dirty="0"/>
              <a:t>“Router Eligible End Device”</a:t>
            </a:r>
          </a:p>
          <a:p>
            <a:pPr lvl="1"/>
            <a:r>
              <a:rPr lang="en-US" dirty="0"/>
              <a:t>A router without any children</a:t>
            </a:r>
          </a:p>
          <a:p>
            <a:pPr lvl="1"/>
            <a:r>
              <a:rPr lang="en-US" dirty="0"/>
              <a:t>Can operate as an end device with one connection (lower power)</a:t>
            </a:r>
          </a:p>
          <a:p>
            <a:pPr lvl="1"/>
            <a:r>
              <a:rPr lang="en-US" dirty="0"/>
              <a:t>Promotes to a router when a joining end device relies on it</a:t>
            </a:r>
          </a:p>
          <a:p>
            <a:pPr lvl="2"/>
            <a:r>
              <a:rPr lang="en-US" dirty="0"/>
              <a:t>If there is room for an additional router (max 32, typical 16-23)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62D0DA-83FF-4964-8775-8849822A46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106</a:t>
            </a:fld>
            <a:endParaRPr lang="en-US"/>
          </a:p>
        </p:txBody>
      </p:sp>
      <p:pic>
        <p:nvPicPr>
          <p:cNvPr id="1026" name="Picture 2" descr="OT End Device to Router">
            <a:extLst>
              <a:ext uri="{FF2B5EF4-FFF2-40B4-BE49-F238E27FC236}">
                <a16:creationId xmlns:a16="http://schemas.microsoft.com/office/drawing/2014/main" id="{EFAD0319-7CE2-4504-8A3E-5745D412E7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0300" y="3201326"/>
            <a:ext cx="6604000" cy="3413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000247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889977-0DFD-4D09-A1DE-081198C7FB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220645"/>
            <a:ext cx="10515600" cy="1325563"/>
          </a:xfrm>
        </p:spPr>
        <p:txBody>
          <a:bodyPr/>
          <a:lstStyle/>
          <a:p>
            <a:r>
              <a:rPr lang="en-US" dirty="0"/>
              <a:t>Other special roles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21E4D6-68A2-4987-A3E6-C0286EA782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327150"/>
            <a:ext cx="6923505" cy="5029200"/>
          </a:xfrm>
        </p:spPr>
        <p:txBody>
          <a:bodyPr>
            <a:normAutofit/>
          </a:bodyPr>
          <a:lstStyle/>
          <a:p>
            <a:r>
              <a:rPr lang="en-US" dirty="0">
                <a:latin typeface="+mj-lt"/>
              </a:rPr>
              <a:t>Thread leader</a:t>
            </a:r>
          </a:p>
          <a:p>
            <a:pPr lvl="1"/>
            <a:r>
              <a:rPr lang="en-US" dirty="0">
                <a:latin typeface="+mj-lt"/>
              </a:rPr>
              <a:t>Device in charge of making decisions</a:t>
            </a:r>
          </a:p>
          <a:p>
            <a:pPr lvl="2"/>
            <a:r>
              <a:rPr lang="en-US" dirty="0">
                <a:latin typeface="+mj-lt"/>
              </a:rPr>
              <a:t>Addresses, Joining details</a:t>
            </a:r>
          </a:p>
          <a:p>
            <a:pPr lvl="1"/>
            <a:r>
              <a:rPr lang="en-US" dirty="0">
                <a:latin typeface="+mj-lt"/>
              </a:rPr>
              <a:t>Automatically selected from routers</a:t>
            </a:r>
          </a:p>
          <a:p>
            <a:pPr lvl="2"/>
            <a:r>
              <a:rPr lang="en-US" dirty="0">
                <a:latin typeface="+mj-lt"/>
              </a:rPr>
              <a:t>One leader at any given time</a:t>
            </a:r>
          </a:p>
          <a:p>
            <a:pPr lvl="2"/>
            <a:r>
              <a:rPr lang="en-US" dirty="0">
                <a:latin typeface="+mj-lt"/>
              </a:rPr>
              <a:t>Additional leader is selected if the network partitions</a:t>
            </a:r>
          </a:p>
          <a:p>
            <a:pPr lvl="1"/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Border router</a:t>
            </a:r>
          </a:p>
          <a:p>
            <a:pPr lvl="1"/>
            <a:r>
              <a:rPr lang="en-US" dirty="0">
                <a:latin typeface="+mj-lt"/>
              </a:rPr>
              <a:t>Router that also has connectivity to another network</a:t>
            </a:r>
          </a:p>
          <a:p>
            <a:pPr lvl="2"/>
            <a:r>
              <a:rPr lang="en-US" dirty="0">
                <a:latin typeface="+mj-lt"/>
              </a:rPr>
              <a:t>Commonly </a:t>
            </a:r>
            <a:r>
              <a:rPr lang="en-US" dirty="0" err="1">
                <a:latin typeface="+mj-lt"/>
              </a:rPr>
              <a:t>WiFi</a:t>
            </a:r>
            <a:r>
              <a:rPr lang="en-US" dirty="0">
                <a:latin typeface="+mj-lt"/>
              </a:rPr>
              <a:t> or Ethernet</a:t>
            </a:r>
          </a:p>
          <a:p>
            <a:pPr lvl="1"/>
            <a:r>
              <a:rPr lang="en-US" dirty="0">
                <a:latin typeface="+mj-lt"/>
              </a:rPr>
              <a:t>Provides external connectivity</a:t>
            </a:r>
          </a:p>
          <a:p>
            <a:pPr lvl="1"/>
            <a:r>
              <a:rPr lang="en-US" dirty="0">
                <a:latin typeface="+mj-lt"/>
              </a:rPr>
              <a:t>Multiple border routers may exist at once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4B383D-2700-443C-90F7-4142BC691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107</a:t>
            </a:fld>
            <a:endParaRPr lang="en-US"/>
          </a:p>
        </p:txBody>
      </p:sp>
      <p:pic>
        <p:nvPicPr>
          <p:cNvPr id="2050" name="Picture 2" descr="OT Leader and Border Router">
            <a:extLst>
              <a:ext uri="{FF2B5EF4-FFF2-40B4-BE49-F238E27FC236}">
                <a16:creationId xmlns:a16="http://schemas.microsoft.com/office/drawing/2014/main" id="{9D11672F-5533-42B8-AF63-7D918496F6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2954" y="2003408"/>
            <a:ext cx="3867440" cy="3308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1548713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DF1C2-520E-4D43-ABA1-1A560CF797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Thread uses IPv6 for communication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7FCD8C-41CB-4622-B68D-09DAB75E1D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7910"/>
            <a:ext cx="10515600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latin typeface="+mj-lt"/>
              </a:rPr>
              <a:t>Why IP?</a:t>
            </a:r>
          </a:p>
          <a:p>
            <a:pPr lvl="1"/>
            <a:r>
              <a:rPr lang="en-US" dirty="0">
                <a:latin typeface="+mj-lt"/>
              </a:rPr>
              <a:t>If Wireless Sensor Networks represent a future of billions of connected devices distributed throughout the physical world</a:t>
            </a:r>
          </a:p>
          <a:p>
            <a:pPr lvl="1"/>
            <a:r>
              <a:rPr lang="en-US" dirty="0">
                <a:latin typeface="+mj-lt"/>
              </a:rPr>
              <a:t>Why shouldn’t they run standard protocols wherever possible?</a:t>
            </a:r>
          </a:p>
          <a:p>
            <a:pPr lvl="1"/>
            <a:r>
              <a:rPr lang="en-US" dirty="0">
                <a:latin typeface="+mj-lt"/>
              </a:rPr>
              <a:t>Why IPv6?</a:t>
            </a:r>
          </a:p>
          <a:p>
            <a:pPr lvl="2"/>
            <a:r>
              <a:rPr lang="en-US" dirty="0">
                <a:latin typeface="+mj-lt"/>
              </a:rPr>
              <a:t>Generalized, Flexible, Capable</a:t>
            </a:r>
          </a:p>
          <a:p>
            <a:pPr lvl="1"/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Benefits</a:t>
            </a:r>
          </a:p>
          <a:p>
            <a:pPr lvl="1"/>
            <a:r>
              <a:rPr lang="en-US" dirty="0">
                <a:latin typeface="+mj-lt"/>
              </a:rPr>
              <a:t>Interoperability with normal computers and networks</a:t>
            </a:r>
          </a:p>
          <a:p>
            <a:pPr lvl="1"/>
            <a:r>
              <a:rPr lang="en-US" dirty="0">
                <a:latin typeface="+mj-lt"/>
              </a:rPr>
              <a:t>Reuse state of the art developed standards instead of remaking them</a:t>
            </a:r>
          </a:p>
          <a:p>
            <a:pPr lvl="2"/>
            <a:r>
              <a:rPr lang="en-US" dirty="0">
                <a:latin typeface="+mj-lt"/>
              </a:rPr>
              <a:t>Security, Naming, Discovery, Services</a:t>
            </a:r>
          </a:p>
          <a:p>
            <a:r>
              <a:rPr lang="en-US" dirty="0">
                <a:latin typeface="+mj-lt"/>
              </a:rPr>
              <a:t>Costs</a:t>
            </a:r>
          </a:p>
          <a:p>
            <a:pPr lvl="1"/>
            <a:r>
              <a:rPr lang="en-US" dirty="0">
                <a:latin typeface="+mj-lt"/>
              </a:rPr>
              <a:t>Packet overhead can be high (will fix)</a:t>
            </a:r>
          </a:p>
          <a:p>
            <a:pPr lvl="1"/>
            <a:r>
              <a:rPr lang="en-US" dirty="0">
                <a:latin typeface="+mj-lt"/>
              </a:rPr>
              <a:t>Complexity for supporting protocols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F3B517-CF25-47A4-8F16-A18F460B84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108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BEF01B-796F-4447-8DED-BE794B23F9C7}"/>
              </a:ext>
            </a:extLst>
          </p:cNvPr>
          <p:cNvSpPr txBox="1"/>
          <p:nvPr/>
        </p:nvSpPr>
        <p:spPr>
          <a:xfrm>
            <a:off x="3048000" y="6211669"/>
            <a:ext cx="80761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Hui and Culler, “</a:t>
            </a:r>
            <a:r>
              <a:rPr lang="en-US" dirty="0">
                <a:hlinkClick r:id="rId2"/>
              </a:rPr>
              <a:t>IP is Dead, Long Live IP for Wireless Sensor Networks</a:t>
            </a:r>
            <a:r>
              <a:rPr lang="en-US" dirty="0"/>
              <a:t>”. 2008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956178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1C528-5D70-4E38-9458-8E2402D77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Background: IPv6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33C511-1EE9-4FA5-B163-C7857C3EF8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>
                <a:latin typeface="+mj-lt"/>
              </a:rPr>
              <a:t>Replacement to Internet Protocol v4</a:t>
            </a:r>
          </a:p>
          <a:p>
            <a:pPr marL="457200" lvl="1" indent="0">
              <a:buNone/>
            </a:pPr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Extended addressing for devices</a:t>
            </a:r>
          </a:p>
          <a:p>
            <a:pPr lvl="1"/>
            <a:r>
              <a:rPr lang="en-US" dirty="0">
                <a:latin typeface="+mj-lt"/>
              </a:rPr>
              <a:t>32-bits for IPv4 addresses -&gt; 128-bits for IPv6 addresses</a:t>
            </a:r>
          </a:p>
          <a:p>
            <a:pPr lvl="1"/>
            <a:r>
              <a:rPr lang="en-US" dirty="0">
                <a:latin typeface="+mj-lt"/>
              </a:rPr>
              <a:t>Example: a39b:239e:ffff:29a2:0021:20f1:aaa2:2112</a:t>
            </a:r>
          </a:p>
          <a:p>
            <a:pPr lvl="1"/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Supports multiple transmit models</a:t>
            </a:r>
          </a:p>
          <a:p>
            <a:pPr lvl="1"/>
            <a:r>
              <a:rPr lang="en-US" dirty="0">
                <a:latin typeface="+mj-lt"/>
              </a:rPr>
              <a:t>Broadcast: one-to-all</a:t>
            </a:r>
          </a:p>
          <a:p>
            <a:pPr lvl="1"/>
            <a:r>
              <a:rPr lang="en-US" dirty="0">
                <a:latin typeface="+mj-lt"/>
              </a:rPr>
              <a:t>Multicast: one-to-many</a:t>
            </a:r>
          </a:p>
          <a:p>
            <a:pPr lvl="1"/>
            <a:r>
              <a:rPr lang="en-US" dirty="0">
                <a:latin typeface="+mj-lt"/>
              </a:rPr>
              <a:t>Unicast: one-to-one</a:t>
            </a:r>
          </a:p>
          <a:p>
            <a:pPr lvl="1"/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Various other improvements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106287-B5B0-4259-8F43-80386BF7CF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4351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901289" cy="1325563"/>
          </a:xfrm>
        </p:spPr>
        <p:txBody>
          <a:bodyPr/>
          <a:lstStyle/>
          <a:p>
            <a:r>
              <a:rPr lang="en-US" dirty="0">
                <a:latin typeface="+mn-lt"/>
              </a:rPr>
              <a:t>Long-range, Low-power: design choices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48590-1808-4AA5-B592-C13E71EF38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30725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latin typeface="+mj-lt"/>
              </a:rPr>
              <a:t>How would you design PHY for long-range, low-power ?</a:t>
            </a:r>
          </a:p>
          <a:p>
            <a:pPr lvl="1"/>
            <a:r>
              <a:rPr lang="en-US" dirty="0">
                <a:latin typeface="+mj-lt"/>
              </a:rPr>
              <a:t>Modulation</a:t>
            </a:r>
          </a:p>
          <a:p>
            <a:pPr lvl="2"/>
            <a:r>
              <a:rPr lang="en-US" dirty="0">
                <a:latin typeface="+mj-lt"/>
              </a:rPr>
              <a:t>Unclear. Perhaps, not complicated or complex (simple devices)</a:t>
            </a:r>
            <a:br>
              <a:rPr lang="en-US" dirty="0">
                <a:latin typeface="+mj-lt"/>
              </a:rPr>
            </a:br>
            <a:endParaRPr lang="en-US" dirty="0">
              <a:latin typeface="+mj-lt"/>
            </a:endParaRPr>
          </a:p>
          <a:p>
            <a:pPr lvl="1"/>
            <a:r>
              <a:rPr lang="en-US" dirty="0">
                <a:latin typeface="+mj-lt"/>
              </a:rPr>
              <a:t>Tx Power</a:t>
            </a:r>
          </a:p>
          <a:p>
            <a:pPr lvl="2"/>
            <a:r>
              <a:rPr lang="en-US" dirty="0">
                <a:latin typeface="+mj-lt"/>
              </a:rPr>
              <a:t>High (much higher than 0 dBm)</a:t>
            </a:r>
            <a:br>
              <a:rPr lang="en-US" dirty="0">
                <a:latin typeface="+mj-lt"/>
              </a:rPr>
            </a:br>
            <a:endParaRPr lang="en-US" dirty="0">
              <a:latin typeface="+mj-lt"/>
            </a:endParaRPr>
          </a:p>
          <a:p>
            <a:pPr lvl="1"/>
            <a:r>
              <a:rPr lang="en-US" dirty="0">
                <a:latin typeface="+mj-lt"/>
              </a:rPr>
              <a:t>Carrier Frequency Band</a:t>
            </a:r>
          </a:p>
          <a:p>
            <a:pPr lvl="2"/>
            <a:r>
              <a:rPr lang="en-US" dirty="0">
                <a:latin typeface="+mj-lt"/>
              </a:rPr>
              <a:t>Low (something lower than 2.4 GHz, 915 MHz or lower?)</a:t>
            </a:r>
            <a:br>
              <a:rPr lang="en-US" dirty="0">
                <a:latin typeface="+mj-lt"/>
              </a:rPr>
            </a:br>
            <a:endParaRPr lang="en-US" dirty="0">
              <a:latin typeface="+mj-lt"/>
            </a:endParaRPr>
          </a:p>
          <a:p>
            <a:pPr lvl="1"/>
            <a:r>
              <a:rPr lang="en-US" dirty="0">
                <a:latin typeface="+mj-lt"/>
              </a:rPr>
              <a:t>Data Throughput</a:t>
            </a:r>
          </a:p>
          <a:p>
            <a:pPr lvl="2"/>
            <a:r>
              <a:rPr lang="en-US" dirty="0">
                <a:latin typeface="+mj-lt"/>
              </a:rPr>
              <a:t>Low (much lower than 1 Mbps)</a:t>
            </a:r>
          </a:p>
          <a:p>
            <a:pPr lvl="2"/>
            <a:endParaRPr lang="en-US" dirty="0">
              <a:latin typeface="+mj-lt"/>
            </a:endParaRPr>
          </a:p>
          <a:p>
            <a:pPr lvl="1"/>
            <a:r>
              <a:rPr lang="en-US" dirty="0">
                <a:latin typeface="+mj-lt"/>
              </a:rPr>
              <a:t>Channel Bandwidth</a:t>
            </a:r>
          </a:p>
          <a:p>
            <a:pPr lvl="2"/>
            <a:r>
              <a:rPr lang="en-US" dirty="0">
                <a:latin typeface="+mj-lt"/>
              </a:rPr>
              <a:t>Unclear. Likely smaller for lower frequency carrier.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5" name="Footer Placeholder 1">
            <a:extLst>
              <a:ext uri="{FF2B5EF4-FFF2-40B4-BE49-F238E27FC236}">
                <a16:creationId xmlns:a16="http://schemas.microsoft.com/office/drawing/2014/main" id="{4F52EB2F-03D6-07F0-6330-1E9A63DA06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sv-SE" dirty="0" err="1"/>
              <a:t>ambujv@nus.edu.sg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245873226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60AFDC-6694-40A1-B59F-9578371C2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Background: IPv6 address notation rules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F7B9E6-EF23-4D21-A6D0-458FD426C2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82082"/>
            <a:ext cx="10515600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latin typeface="+mj-lt"/>
              </a:rPr>
              <a:t>Groups of zeros can be replaced with “::”</a:t>
            </a:r>
          </a:p>
          <a:p>
            <a:pPr lvl="1"/>
            <a:r>
              <a:rPr lang="en-US" dirty="0">
                <a:latin typeface="+mj-lt"/>
              </a:rPr>
              <a:t>Can only use “::” in one place in the address</a:t>
            </a:r>
          </a:p>
          <a:p>
            <a:r>
              <a:rPr lang="en-US" dirty="0">
                <a:latin typeface="+mj-lt"/>
              </a:rPr>
              <a:t>Leading zeros in a 16-bit group can be omitted</a:t>
            </a:r>
          </a:p>
          <a:p>
            <a:pPr marL="0" indent="0">
              <a:buNone/>
            </a:pPr>
            <a:r>
              <a:rPr lang="en-US" sz="1500" dirty="0">
                <a:latin typeface="+mj-lt"/>
              </a:rPr>
              <a:t> </a:t>
            </a:r>
            <a:endParaRPr lang="en-US" dirty="0">
              <a:latin typeface="+mj-lt"/>
            </a:endParaRPr>
          </a:p>
          <a:p>
            <a:pPr marL="457200" lvl="1" indent="0">
              <a:buNone/>
            </a:pPr>
            <a:r>
              <a:rPr lang="en-US" dirty="0">
                <a:latin typeface="+mj-lt"/>
              </a:rPr>
              <a:t>0000:0000:0000:0000:0000:0000:0000:0001 → ::1 </a:t>
            </a:r>
            <a:br>
              <a:rPr lang="en-US" dirty="0">
                <a:latin typeface="+mj-lt"/>
              </a:rPr>
            </a:br>
            <a:r>
              <a:rPr lang="en-US" sz="1000" dirty="0">
                <a:latin typeface="+mj-lt"/>
              </a:rPr>
              <a:t> </a:t>
            </a:r>
            <a:endParaRPr lang="en-US" dirty="0">
              <a:latin typeface="+mj-lt"/>
            </a:endParaRPr>
          </a:p>
          <a:p>
            <a:pPr marL="457200" lvl="1" indent="0">
              <a:buNone/>
            </a:pPr>
            <a:r>
              <a:rPr lang="en-US" dirty="0">
                <a:latin typeface="+mj-lt"/>
              </a:rPr>
              <a:t>2345:1001:0023:1003:0000:0000:0000:0000 → 2345:1001:23:1003:: </a:t>
            </a:r>
            <a:br>
              <a:rPr lang="en-US" dirty="0">
                <a:latin typeface="+mj-lt"/>
              </a:rPr>
            </a:br>
            <a:r>
              <a:rPr lang="en-US" sz="1000" dirty="0">
                <a:latin typeface="+mj-lt"/>
              </a:rPr>
              <a:t> </a:t>
            </a:r>
            <a:endParaRPr lang="en-US" dirty="0">
              <a:latin typeface="+mj-lt"/>
            </a:endParaRPr>
          </a:p>
          <a:p>
            <a:pPr marL="457200" lvl="1" indent="0">
              <a:buNone/>
            </a:pPr>
            <a:r>
              <a:rPr lang="en-US" dirty="0">
                <a:latin typeface="+mj-lt"/>
              </a:rPr>
              <a:t>aecb:0222:0000:0000:0000:0000:0000:0010 → aecb:222::10</a:t>
            </a:r>
          </a:p>
          <a:p>
            <a:pPr marL="0" indent="0">
              <a:buNone/>
            </a:pPr>
            <a:r>
              <a:rPr lang="en-US" sz="1300" dirty="0">
                <a:latin typeface="+mj-lt"/>
              </a:rPr>
              <a:t> </a:t>
            </a:r>
            <a:endParaRPr lang="en-US" sz="2400" dirty="0">
              <a:latin typeface="+mj-lt"/>
            </a:endParaRPr>
          </a:p>
          <a:p>
            <a:r>
              <a:rPr lang="en-US" dirty="0">
                <a:latin typeface="+mj-lt"/>
              </a:rPr>
              <a:t>Special addresses</a:t>
            </a:r>
          </a:p>
          <a:p>
            <a:pPr lvl="1"/>
            <a:r>
              <a:rPr lang="en-US" dirty="0">
                <a:latin typeface="+mj-lt"/>
              </a:rPr>
              <a:t>Localhost - ::1 (IPv4 version is 127.0.0.1)</a:t>
            </a:r>
          </a:p>
          <a:p>
            <a:pPr lvl="1"/>
            <a:r>
              <a:rPr lang="en-US" dirty="0">
                <a:latin typeface="+mj-lt"/>
              </a:rPr>
              <a:t>Link-Local Network - fe80:: (bottom 64-bits are ~device MAC address)</a:t>
            </a:r>
          </a:p>
          <a:p>
            <a:pPr lvl="1"/>
            <a:r>
              <a:rPr lang="en-US" dirty="0">
                <a:latin typeface="+mj-lt"/>
              </a:rPr>
              <a:t>Local Network – fc00:: and fd00::</a:t>
            </a:r>
          </a:p>
          <a:p>
            <a:pPr lvl="1"/>
            <a:r>
              <a:rPr lang="en-US" dirty="0">
                <a:latin typeface="+mj-lt"/>
              </a:rPr>
              <a:t>Global Addresses – 2000:: (various methods for allocating bottom bits)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17BB3D-3EB0-46CD-8890-35B3B5F385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971513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E1BB5D-4869-48DF-A467-FB27332DCD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Background: IPv6 datagram format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CFF7AF-2A23-482C-B7D0-452A9D4BA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111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01EC70E-BC17-4314-8B0F-0DB871E0A6A3}"/>
              </a:ext>
            </a:extLst>
          </p:cNvPr>
          <p:cNvSpPr>
            <a:spLocks noGrp="1"/>
          </p:cNvSpPr>
          <p:nvPr/>
        </p:nvSpPr>
        <p:spPr>
          <a:xfrm>
            <a:off x="7221299" y="1383949"/>
            <a:ext cx="4412939" cy="24932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/>
              <a:t>Priority</a:t>
            </a:r>
            <a:r>
              <a:rPr lang="en-US" sz="2800" dirty="0"/>
              <a:t>: like “type of service” in IPv4.</a:t>
            </a:r>
          </a:p>
          <a:p>
            <a:r>
              <a:rPr lang="en-US" sz="2800" b="1" dirty="0"/>
              <a:t>Flow label</a:t>
            </a:r>
            <a:r>
              <a:rPr lang="en-US" sz="2800" dirty="0"/>
              <a:t>: ambiguous</a:t>
            </a:r>
          </a:p>
          <a:p>
            <a:r>
              <a:rPr lang="en-US" sz="2800" b="1" dirty="0"/>
              <a:t>Next header</a:t>
            </a:r>
            <a:r>
              <a:rPr lang="en-US" sz="2800" dirty="0"/>
              <a:t>: TCP, UDP</a:t>
            </a:r>
          </a:p>
          <a:p>
            <a:r>
              <a:rPr lang="en-US" sz="2800" b="1" dirty="0"/>
              <a:t>Hop limit </a:t>
            </a:r>
            <a:r>
              <a:rPr lang="en-US" sz="2800" dirty="0"/>
              <a:t>= TTL</a:t>
            </a:r>
          </a:p>
          <a:p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94DF1DF-6B0C-4BED-9B19-AFFBDFEC2CB7}"/>
              </a:ext>
            </a:extLst>
          </p:cNvPr>
          <p:cNvGrpSpPr/>
          <p:nvPr/>
        </p:nvGrpSpPr>
        <p:grpSpPr>
          <a:xfrm>
            <a:off x="425761" y="1517417"/>
            <a:ext cx="6606654" cy="4453461"/>
            <a:chOff x="312109" y="1156804"/>
            <a:chExt cx="4876463" cy="3287161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2A8D5AB-88C5-443D-BDB8-CA85EC2414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0359" y="1156804"/>
              <a:ext cx="4748213" cy="2817813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altLang="en-US">
                <a:latin typeface="+mn-lt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CEE5AE7-B4AD-46BF-8BD8-EDE2EDF4FB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5747" y="1237767"/>
              <a:ext cx="4748212" cy="281781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altLang="en-US">
                <a:latin typeface="+mn-lt"/>
              </a:endParaRPr>
            </a:p>
          </p:txBody>
        </p:sp>
        <p:sp>
          <p:nvSpPr>
            <p:cNvPr id="10" name="Line 60">
              <a:extLst>
                <a:ext uri="{FF2B5EF4-FFF2-40B4-BE49-F238E27FC236}">
                  <a16:creationId xmlns:a16="http://schemas.microsoft.com/office/drawing/2014/main" id="{15DA143D-4A14-4E58-B226-BDB451DFB4D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7334" y="1547329"/>
              <a:ext cx="4727575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400"/>
            </a:p>
          </p:txBody>
        </p:sp>
        <p:sp>
          <p:nvSpPr>
            <p:cNvPr id="11" name="Line 61">
              <a:extLst>
                <a:ext uri="{FF2B5EF4-FFF2-40B4-BE49-F238E27FC236}">
                  <a16:creationId xmlns:a16="http://schemas.microsoft.com/office/drawing/2014/main" id="{005ABDA5-33F3-4EAE-BB4A-3B62D655F1A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18209" y="1247292"/>
              <a:ext cx="0" cy="29368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400"/>
            </a:p>
          </p:txBody>
        </p:sp>
        <p:sp>
          <p:nvSpPr>
            <p:cNvPr id="12" name="Line 63">
              <a:extLst>
                <a:ext uri="{FF2B5EF4-FFF2-40B4-BE49-F238E27FC236}">
                  <a16:creationId xmlns:a16="http://schemas.microsoft.com/office/drawing/2014/main" id="{B2EEE81D-6496-4DA0-8900-97831B37456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07184" y="1244117"/>
              <a:ext cx="0" cy="29368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400"/>
            </a:p>
          </p:txBody>
        </p:sp>
        <p:sp>
          <p:nvSpPr>
            <p:cNvPr id="13" name="Line 64">
              <a:extLst>
                <a:ext uri="{FF2B5EF4-FFF2-40B4-BE49-F238E27FC236}">
                  <a16:creationId xmlns:a16="http://schemas.microsoft.com/office/drawing/2014/main" id="{297D3EBF-02E7-471F-ACFF-D6F4F00281D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34284" y="1542567"/>
              <a:ext cx="0" cy="29368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400"/>
            </a:p>
          </p:txBody>
        </p:sp>
        <p:sp>
          <p:nvSpPr>
            <p:cNvPr id="14" name="Line 65">
              <a:extLst>
                <a:ext uri="{FF2B5EF4-FFF2-40B4-BE49-F238E27FC236}">
                  <a16:creationId xmlns:a16="http://schemas.microsoft.com/office/drawing/2014/main" id="{149CEEF4-1107-444F-B15F-375B6D99115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80459" y="1545742"/>
              <a:ext cx="0" cy="29368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400"/>
            </a:p>
          </p:txBody>
        </p:sp>
        <p:sp>
          <p:nvSpPr>
            <p:cNvPr id="15" name="Line 66">
              <a:extLst>
                <a:ext uri="{FF2B5EF4-FFF2-40B4-BE49-F238E27FC236}">
                  <a16:creationId xmlns:a16="http://schemas.microsoft.com/office/drawing/2014/main" id="{8D5428D2-700D-48AB-8D8F-1C57F1E6B94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4634" y="3068154"/>
              <a:ext cx="4760913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400"/>
            </a:p>
          </p:txBody>
        </p:sp>
        <p:sp>
          <p:nvSpPr>
            <p:cNvPr id="16" name="Line 67">
              <a:extLst>
                <a:ext uri="{FF2B5EF4-FFF2-40B4-BE49-F238E27FC236}">
                  <a16:creationId xmlns:a16="http://schemas.microsoft.com/office/drawing/2014/main" id="{CAD7B3AB-190D-4966-AD7F-043EEC54027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2097" y="2428392"/>
              <a:ext cx="4760912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400"/>
            </a:p>
          </p:txBody>
        </p:sp>
        <p:sp>
          <p:nvSpPr>
            <p:cNvPr id="17" name="Line 68">
              <a:extLst>
                <a:ext uri="{FF2B5EF4-FFF2-40B4-BE49-F238E27FC236}">
                  <a16:creationId xmlns:a16="http://schemas.microsoft.com/office/drawing/2014/main" id="{351BE0E7-3944-46A6-8A08-D4C9209B95D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7809" y="1845779"/>
              <a:ext cx="4760913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400"/>
            </a:p>
          </p:txBody>
        </p:sp>
        <p:sp>
          <p:nvSpPr>
            <p:cNvPr id="18" name="Text Box 69">
              <a:extLst>
                <a:ext uri="{FF2B5EF4-FFF2-40B4-BE49-F238E27FC236}">
                  <a16:creationId xmlns:a16="http://schemas.microsoft.com/office/drawing/2014/main" id="{26CF8DF9-BE37-45D9-80FB-C9D2A121A00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67965" y="3068780"/>
              <a:ext cx="2567881" cy="8859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en-US" b="1" dirty="0">
                  <a:latin typeface="+mn-lt"/>
                </a:rPr>
                <a:t>data</a:t>
              </a:r>
            </a:p>
            <a:p>
              <a:pPr algn="ctr"/>
              <a:r>
                <a:rPr lang="en-US" dirty="0">
                  <a:solidFill>
                    <a:srgbClr val="000000"/>
                  </a:solidFill>
                  <a:latin typeface="Garamond" charset="0"/>
                </a:rPr>
                <a:t>(variable length, typically a TCP  or UDP segment)</a:t>
              </a:r>
              <a:endParaRPr lang="en-US" sz="2800" dirty="0">
                <a:solidFill>
                  <a:srgbClr val="000000"/>
                </a:solidFill>
                <a:latin typeface="Garamond" charset="0"/>
              </a:endParaRPr>
            </a:p>
          </p:txBody>
        </p:sp>
        <p:sp>
          <p:nvSpPr>
            <p:cNvPr id="19" name="Text Box 72">
              <a:extLst>
                <a:ext uri="{FF2B5EF4-FFF2-40B4-BE49-F238E27FC236}">
                  <a16:creationId xmlns:a16="http://schemas.microsoft.com/office/drawing/2014/main" id="{D6EAC6EA-2B3B-4733-8FC5-C0C0A5A9FDC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51522" y="1512404"/>
              <a:ext cx="1413591" cy="3407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en-US" dirty="0">
                  <a:latin typeface="+mn-lt"/>
                </a:rPr>
                <a:t>payload length</a:t>
              </a:r>
            </a:p>
          </p:txBody>
        </p:sp>
        <p:sp>
          <p:nvSpPr>
            <p:cNvPr id="20" name="Text Box 73">
              <a:extLst>
                <a:ext uri="{FF2B5EF4-FFF2-40B4-BE49-F238E27FC236}">
                  <a16:creationId xmlns:a16="http://schemas.microsoft.com/office/drawing/2014/main" id="{BF8C942C-A8EA-43C9-9197-030B4990C24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32697" y="1520342"/>
              <a:ext cx="1160954" cy="3407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en-US" dirty="0">
                  <a:latin typeface="+mn-lt"/>
                </a:rPr>
                <a:t>next header</a:t>
              </a:r>
            </a:p>
          </p:txBody>
        </p:sp>
        <p:sp>
          <p:nvSpPr>
            <p:cNvPr id="21" name="Text Box 74">
              <a:extLst>
                <a:ext uri="{FF2B5EF4-FFF2-40B4-BE49-F238E27FC236}">
                  <a16:creationId xmlns:a16="http://schemas.microsoft.com/office/drawing/2014/main" id="{49A2F238-92D9-43DA-956B-E16029BE28C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88409" y="1506054"/>
              <a:ext cx="938513" cy="3407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en-US" dirty="0">
                  <a:latin typeface="+mn-lt"/>
                </a:rPr>
                <a:t>hop limit</a:t>
              </a:r>
            </a:p>
          </p:txBody>
        </p:sp>
        <p:sp>
          <p:nvSpPr>
            <p:cNvPr id="22" name="Text Box 75">
              <a:extLst>
                <a:ext uri="{FF2B5EF4-FFF2-40B4-BE49-F238E27FC236}">
                  <a16:creationId xmlns:a16="http://schemas.microsoft.com/office/drawing/2014/main" id="{C6A42578-3ED4-4D54-A5CE-C42ACECCC34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58109" y="1212367"/>
              <a:ext cx="994313" cy="3407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en-US">
                  <a:latin typeface="+mn-lt"/>
                </a:rPr>
                <a:t>flow label</a:t>
              </a:r>
            </a:p>
          </p:txBody>
        </p:sp>
        <p:sp>
          <p:nvSpPr>
            <p:cNvPr id="23" name="Text Box 76">
              <a:extLst>
                <a:ext uri="{FF2B5EF4-FFF2-40B4-BE49-F238E27FC236}">
                  <a16:creationId xmlns:a16="http://schemas.microsoft.com/office/drawing/2014/main" id="{EF0D15BC-FF8C-4F5B-B2E2-33B2B2DEE9D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76594" y="1216093"/>
              <a:ext cx="784697" cy="3407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en-US">
                  <a:latin typeface="+mn-lt"/>
                </a:rPr>
                <a:t>priority</a:t>
              </a:r>
            </a:p>
          </p:txBody>
        </p:sp>
        <p:sp>
          <p:nvSpPr>
            <p:cNvPr id="24" name="Text Box 77">
              <a:extLst>
                <a:ext uri="{FF2B5EF4-FFF2-40B4-BE49-F238E27FC236}">
                  <a16:creationId xmlns:a16="http://schemas.microsoft.com/office/drawing/2014/main" id="{1F9F3865-34C4-4035-965A-143858058F7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2109" y="1215783"/>
              <a:ext cx="775658" cy="3407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en-US" dirty="0">
                  <a:latin typeface="+mn-lt"/>
                </a:rPr>
                <a:t>version</a:t>
              </a:r>
            </a:p>
          </p:txBody>
        </p:sp>
        <p:sp>
          <p:nvSpPr>
            <p:cNvPr id="25" name="Line 79">
              <a:extLst>
                <a:ext uri="{FF2B5EF4-FFF2-40B4-BE49-F238E27FC236}">
                  <a16:creationId xmlns:a16="http://schemas.microsoft.com/office/drawing/2014/main" id="{C661E254-78B3-4120-AC8A-F1C52CE47EE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3522" y="4293704"/>
              <a:ext cx="481647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400"/>
            </a:p>
          </p:txBody>
        </p:sp>
        <p:sp>
          <p:nvSpPr>
            <p:cNvPr id="26" name="Text Box 78">
              <a:extLst>
                <a:ext uri="{FF2B5EF4-FFF2-40B4-BE49-F238E27FC236}">
                  <a16:creationId xmlns:a16="http://schemas.microsoft.com/office/drawing/2014/main" id="{3B99EFB9-83EC-415C-B578-F636F6CC58F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02484" y="4103204"/>
              <a:ext cx="723170" cy="34076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en-US">
                  <a:latin typeface="+mn-lt"/>
                </a:rPr>
                <a:t>32 bits</a:t>
              </a:r>
            </a:p>
          </p:txBody>
        </p:sp>
        <p:sp>
          <p:nvSpPr>
            <p:cNvPr id="27" name="Line 67">
              <a:extLst>
                <a:ext uri="{FF2B5EF4-FFF2-40B4-BE49-F238E27FC236}">
                  <a16:creationId xmlns:a16="http://schemas.microsoft.com/office/drawing/2014/main" id="{77D91AD9-654B-46DC-9BCA-DBD02CA9CC1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3417" y="2580585"/>
              <a:ext cx="4760912" cy="0"/>
            </a:xfrm>
            <a:prstGeom prst="line">
              <a:avLst/>
            </a:prstGeom>
            <a:noFill/>
            <a:ln w="19050">
              <a:solidFill>
                <a:schemeClr val="bg2">
                  <a:lumMod val="75000"/>
                </a:schemeClr>
              </a:solidFill>
              <a:prstDash val="sys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400"/>
            </a:p>
          </p:txBody>
        </p:sp>
        <p:sp>
          <p:nvSpPr>
            <p:cNvPr id="28" name="Line 67">
              <a:extLst>
                <a:ext uri="{FF2B5EF4-FFF2-40B4-BE49-F238E27FC236}">
                  <a16:creationId xmlns:a16="http://schemas.microsoft.com/office/drawing/2014/main" id="{4DFB2793-C1AC-4A44-94D6-76220B2D9E0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4736" y="2732777"/>
              <a:ext cx="4760912" cy="0"/>
            </a:xfrm>
            <a:prstGeom prst="line">
              <a:avLst/>
            </a:prstGeom>
            <a:noFill/>
            <a:ln w="19050">
              <a:solidFill>
                <a:schemeClr val="bg2">
                  <a:lumMod val="75000"/>
                </a:schemeClr>
              </a:solidFill>
              <a:prstDash val="sys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400"/>
            </a:p>
          </p:txBody>
        </p:sp>
        <p:sp>
          <p:nvSpPr>
            <p:cNvPr id="29" name="Line 67">
              <a:extLst>
                <a:ext uri="{FF2B5EF4-FFF2-40B4-BE49-F238E27FC236}">
                  <a16:creationId xmlns:a16="http://schemas.microsoft.com/office/drawing/2014/main" id="{DC711EDB-C26A-4866-99A4-FBDC6AFB6F3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6055" y="2892913"/>
              <a:ext cx="4760912" cy="0"/>
            </a:xfrm>
            <a:prstGeom prst="line">
              <a:avLst/>
            </a:prstGeom>
            <a:noFill/>
            <a:ln w="19050">
              <a:solidFill>
                <a:schemeClr val="bg2">
                  <a:lumMod val="75000"/>
                </a:schemeClr>
              </a:solidFill>
              <a:prstDash val="sys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400"/>
            </a:p>
          </p:txBody>
        </p:sp>
        <p:sp>
          <p:nvSpPr>
            <p:cNvPr id="30" name="Line 67">
              <a:extLst>
                <a:ext uri="{FF2B5EF4-FFF2-40B4-BE49-F238E27FC236}">
                  <a16:creationId xmlns:a16="http://schemas.microsoft.com/office/drawing/2014/main" id="{AB4F91E3-F24C-463C-B21D-9A198C8D523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6795" y="1978432"/>
              <a:ext cx="4760912" cy="0"/>
            </a:xfrm>
            <a:prstGeom prst="line">
              <a:avLst/>
            </a:prstGeom>
            <a:noFill/>
            <a:ln w="19050">
              <a:solidFill>
                <a:schemeClr val="bg2">
                  <a:lumMod val="75000"/>
                </a:schemeClr>
              </a:solidFill>
              <a:prstDash val="sys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400"/>
            </a:p>
          </p:txBody>
        </p:sp>
        <p:sp>
          <p:nvSpPr>
            <p:cNvPr id="31" name="Line 67">
              <a:extLst>
                <a:ext uri="{FF2B5EF4-FFF2-40B4-BE49-F238E27FC236}">
                  <a16:creationId xmlns:a16="http://schemas.microsoft.com/office/drawing/2014/main" id="{09285D77-B289-47C8-8222-1F7FBC86AA0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8114" y="2130631"/>
              <a:ext cx="4760912" cy="0"/>
            </a:xfrm>
            <a:prstGeom prst="line">
              <a:avLst/>
            </a:prstGeom>
            <a:noFill/>
            <a:ln w="19050">
              <a:solidFill>
                <a:schemeClr val="bg2">
                  <a:lumMod val="75000"/>
                </a:schemeClr>
              </a:solidFill>
              <a:prstDash val="sys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400"/>
            </a:p>
          </p:txBody>
        </p:sp>
        <p:sp>
          <p:nvSpPr>
            <p:cNvPr id="32" name="Line 67">
              <a:extLst>
                <a:ext uri="{FF2B5EF4-FFF2-40B4-BE49-F238E27FC236}">
                  <a16:creationId xmlns:a16="http://schemas.microsoft.com/office/drawing/2014/main" id="{74DB8E84-19B7-4C09-B73C-B97C02994C1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9436" y="2290766"/>
              <a:ext cx="4760912" cy="0"/>
            </a:xfrm>
            <a:prstGeom prst="line">
              <a:avLst/>
            </a:prstGeom>
            <a:noFill/>
            <a:ln w="19050">
              <a:solidFill>
                <a:schemeClr val="bg2">
                  <a:lumMod val="75000"/>
                </a:schemeClr>
              </a:solidFill>
              <a:prstDash val="sys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400"/>
            </a:p>
          </p:txBody>
        </p:sp>
        <p:sp>
          <p:nvSpPr>
            <p:cNvPr id="33" name="Text Box 71">
              <a:extLst>
                <a:ext uri="{FF2B5EF4-FFF2-40B4-BE49-F238E27FC236}">
                  <a16:creationId xmlns:a16="http://schemas.microsoft.com/office/drawing/2014/main" id="{553575E4-AE46-41C5-97A8-BD2FE9AAFE2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01609" y="1864829"/>
              <a:ext cx="1478052" cy="53740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85000"/>
                </a:lnSpc>
              </a:pPr>
              <a:r>
                <a:rPr lang="en-US" altLang="en-US" b="1" dirty="0">
                  <a:latin typeface="+mn-lt"/>
                </a:rPr>
                <a:t>source</a:t>
              </a:r>
              <a:r>
                <a:rPr lang="en-US" altLang="en-US" dirty="0">
                  <a:latin typeface="+mn-lt"/>
                </a:rPr>
                <a:t> address</a:t>
              </a:r>
            </a:p>
            <a:p>
              <a:pPr algn="ctr">
                <a:lnSpc>
                  <a:spcPct val="85000"/>
                </a:lnSpc>
              </a:pPr>
              <a:r>
                <a:rPr lang="en-US" altLang="en-US" dirty="0">
                  <a:latin typeface="+mn-lt"/>
                </a:rPr>
                <a:t>(128 bits)</a:t>
              </a:r>
            </a:p>
          </p:txBody>
        </p:sp>
        <p:sp>
          <p:nvSpPr>
            <p:cNvPr id="34" name="Text Box 70">
              <a:extLst>
                <a:ext uri="{FF2B5EF4-FFF2-40B4-BE49-F238E27FC236}">
                  <a16:creationId xmlns:a16="http://schemas.microsoft.com/office/drawing/2014/main" id="{22A1992D-C4FC-422E-A753-7408CC7F673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23616" y="2471254"/>
              <a:ext cx="1922934" cy="53158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85000"/>
                </a:lnSpc>
              </a:pPr>
              <a:r>
                <a:rPr lang="en-US" altLang="en-US" b="1" dirty="0">
                  <a:latin typeface="+mn-lt"/>
                </a:rPr>
                <a:t>destination</a:t>
              </a:r>
              <a:r>
                <a:rPr lang="en-US" altLang="en-US" dirty="0">
                  <a:latin typeface="+mn-lt"/>
                </a:rPr>
                <a:t> address</a:t>
              </a:r>
            </a:p>
            <a:p>
              <a:pPr algn="ctr">
                <a:lnSpc>
                  <a:spcPct val="85000"/>
                </a:lnSpc>
              </a:pPr>
              <a:r>
                <a:rPr lang="en-US" altLang="en-US" dirty="0">
                  <a:latin typeface="+mn-lt"/>
                </a:rPr>
                <a:t>(128 bits)</a:t>
              </a: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0872C54-4700-4937-8429-7A07C97F4A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36118" y="4102754"/>
            <a:ext cx="3830596" cy="1497946"/>
          </a:xfrm>
          <a:prstGeom prst="rect">
            <a:avLst/>
          </a:prstGeom>
          <a:noFill/>
          <a:ln w="9525">
            <a:solidFill>
              <a:srgbClr val="CC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</a:pPr>
            <a:r>
              <a:rPr lang="en-US" altLang="en-US" sz="2800" i="1" dirty="0"/>
              <a:t>how much overhead?</a:t>
            </a:r>
          </a:p>
          <a:p>
            <a:pPr marL="457200" indent="-4572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Arial" panose="020B0604020202020204" pitchFamily="34" charset="0"/>
              <a:buChar char="•"/>
            </a:pPr>
            <a:r>
              <a:rPr lang="en-US" altLang="en-US" sz="2800" b="1" dirty="0"/>
              <a:t>40 bytes </a:t>
            </a:r>
            <a:r>
              <a:rPr lang="en-US" altLang="en-US" sz="2800" dirty="0"/>
              <a:t>of IPv6</a:t>
            </a:r>
          </a:p>
          <a:p>
            <a:pPr marL="457200" indent="-4572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Arial" panose="020B0604020202020204" pitchFamily="34" charset="0"/>
              <a:buChar char="•"/>
            </a:pPr>
            <a:r>
              <a:rPr lang="en-US" altLang="en-US" sz="2800" dirty="0"/>
              <a:t>20 more than IPv4</a:t>
            </a:r>
          </a:p>
        </p:txBody>
      </p:sp>
    </p:spTree>
    <p:extLst>
      <p:ext uri="{BB962C8B-B14F-4D97-AF65-F5344CB8AC3E}">
        <p14:creationId xmlns:p14="http://schemas.microsoft.com/office/powerpoint/2010/main" val="341045306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24DA18-5481-4C23-AF74-501A07710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6LoWPAN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547FB5-F39B-494F-AF0E-02B57814EC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>
                <a:latin typeface="+mj-lt"/>
              </a:rPr>
              <a:t>Method for running IPv6 over 802.15.4 links</a:t>
            </a:r>
          </a:p>
          <a:p>
            <a:pPr lvl="1"/>
            <a:r>
              <a:rPr lang="en-US" dirty="0">
                <a:latin typeface="+mj-lt"/>
              </a:rPr>
              <a:t>IPv</a:t>
            </a:r>
            <a:r>
              <a:rPr lang="en-US" b="1" dirty="0">
                <a:latin typeface="+mj-lt"/>
              </a:rPr>
              <a:t>6</a:t>
            </a:r>
            <a:r>
              <a:rPr lang="en-US" dirty="0">
                <a:latin typeface="+mj-lt"/>
              </a:rPr>
              <a:t> over </a:t>
            </a:r>
            <a:r>
              <a:rPr lang="en-US" b="1" dirty="0">
                <a:latin typeface="+mj-lt"/>
              </a:rPr>
              <a:t>Lo</a:t>
            </a:r>
            <a:r>
              <a:rPr lang="en-US" dirty="0">
                <a:latin typeface="+mj-lt"/>
              </a:rPr>
              <a:t>w-Power </a:t>
            </a:r>
            <a:r>
              <a:rPr lang="en-US" b="1" dirty="0">
                <a:latin typeface="+mj-lt"/>
              </a:rPr>
              <a:t>W</a:t>
            </a:r>
            <a:r>
              <a:rPr lang="en-US" dirty="0">
                <a:latin typeface="+mj-lt"/>
              </a:rPr>
              <a:t>ireless </a:t>
            </a:r>
            <a:r>
              <a:rPr lang="en-US" b="1" dirty="0">
                <a:latin typeface="+mj-lt"/>
              </a:rPr>
              <a:t>P</a:t>
            </a:r>
            <a:r>
              <a:rPr lang="en-US" dirty="0">
                <a:latin typeface="+mj-lt"/>
              </a:rPr>
              <a:t>ersonal </a:t>
            </a:r>
            <a:r>
              <a:rPr lang="en-US" b="1" dirty="0">
                <a:latin typeface="+mj-lt"/>
              </a:rPr>
              <a:t>A</a:t>
            </a:r>
            <a:r>
              <a:rPr lang="en-US" dirty="0">
                <a:latin typeface="+mj-lt"/>
              </a:rPr>
              <a:t>rea </a:t>
            </a:r>
            <a:r>
              <a:rPr lang="en-US" b="1" dirty="0">
                <a:latin typeface="+mj-lt"/>
              </a:rPr>
              <a:t>N</a:t>
            </a:r>
            <a:r>
              <a:rPr lang="en-US" dirty="0">
                <a:latin typeface="+mj-lt"/>
              </a:rPr>
              <a:t>etworks</a:t>
            </a:r>
          </a:p>
          <a:p>
            <a:pPr lvl="1"/>
            <a:r>
              <a:rPr lang="en-US" dirty="0">
                <a:latin typeface="+mj-lt"/>
              </a:rPr>
              <a:t>IETF Standard (</a:t>
            </a:r>
            <a:r>
              <a:rPr lang="en-US" dirty="0">
                <a:latin typeface="+mj-lt"/>
                <a:hlinkClick r:id="rId2"/>
              </a:rPr>
              <a:t>RFC4944</a:t>
            </a:r>
            <a:r>
              <a:rPr lang="en-US" dirty="0">
                <a:latin typeface="+mj-lt"/>
              </a:rPr>
              <a:t> + updates in </a:t>
            </a:r>
            <a:r>
              <a:rPr lang="en-US" dirty="0">
                <a:latin typeface="+mj-lt"/>
                <a:hlinkClick r:id="rId3"/>
              </a:rPr>
              <a:t>RFC6282</a:t>
            </a:r>
            <a:r>
              <a:rPr lang="en-US" dirty="0">
                <a:latin typeface="+mj-lt"/>
              </a:rPr>
              <a:t>)</a:t>
            </a:r>
          </a:p>
          <a:p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Directly out of the research world (Jonathan Hui + David Culler)</a:t>
            </a:r>
          </a:p>
          <a:p>
            <a:pPr lvl="1"/>
            <a:r>
              <a:rPr lang="en-US" dirty="0">
                <a:latin typeface="+mj-lt"/>
              </a:rPr>
              <a:t>Research Paper: </a:t>
            </a:r>
            <a:r>
              <a:rPr lang="en-US" dirty="0">
                <a:latin typeface="+mj-lt"/>
                <a:hlinkClick r:id="rId4"/>
              </a:rPr>
              <a:t>IP is Dead, Long Live IP for Wireless Sensor Networks</a:t>
            </a:r>
            <a:endParaRPr lang="en-US" dirty="0">
              <a:latin typeface="+mj-lt"/>
            </a:endParaRPr>
          </a:p>
          <a:p>
            <a:pPr lvl="1"/>
            <a:r>
              <a:rPr lang="en-US" dirty="0">
                <a:latin typeface="+mj-lt"/>
              </a:rPr>
              <a:t>Thesis of work: sensor networks can and should use IPv6</a:t>
            </a:r>
          </a:p>
          <a:p>
            <a:pPr lvl="1"/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Important goals</a:t>
            </a:r>
          </a:p>
          <a:p>
            <a:pPr lvl="1"/>
            <a:r>
              <a:rPr lang="en-US" dirty="0">
                <a:latin typeface="+mj-lt"/>
              </a:rPr>
              <a:t>Compress IPv6 headers</a:t>
            </a:r>
          </a:p>
          <a:p>
            <a:pPr lvl="1"/>
            <a:r>
              <a:rPr lang="en-US" dirty="0">
                <a:latin typeface="+mj-lt"/>
              </a:rPr>
              <a:t>Handle fragmentation of packets</a:t>
            </a:r>
          </a:p>
          <a:p>
            <a:pPr lvl="1"/>
            <a:r>
              <a:rPr lang="en-US" dirty="0">
                <a:latin typeface="+mj-lt"/>
              </a:rPr>
              <a:t>Enable sending packets through mesh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929275-8325-46BF-86A4-E2E6EAB41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3288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B9C0C9-2B36-4E69-8222-D9F4BCA091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6LoWPAN header compression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36243B-8C36-4EA4-87F6-A0BE402F91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>
                <a:latin typeface="+mj-lt"/>
              </a:rPr>
              <a:t>40 bytes of IPv6 header are a lot for a 127-byte payload</a:t>
            </a:r>
          </a:p>
          <a:p>
            <a:r>
              <a:rPr lang="en-US" dirty="0">
                <a:latin typeface="+mj-lt"/>
              </a:rPr>
              <a:t>Most important goals</a:t>
            </a:r>
          </a:p>
          <a:p>
            <a:pPr lvl="1"/>
            <a:r>
              <a:rPr lang="en-US" dirty="0">
                <a:latin typeface="+mj-lt"/>
              </a:rPr>
              <a:t>Communication with devices in the 15.4 network should be low-overhead</a:t>
            </a:r>
          </a:p>
          <a:p>
            <a:pPr lvl="1"/>
            <a:r>
              <a:rPr lang="en-US" dirty="0">
                <a:latin typeface="+mj-lt"/>
              </a:rPr>
              <a:t>Communication outside of the 15.4 network should still minimize overhead where possible</a:t>
            </a:r>
          </a:p>
          <a:p>
            <a:pPr lvl="1"/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Assume a bunch of common parameters to save space</a:t>
            </a:r>
          </a:p>
          <a:p>
            <a:pPr lvl="1"/>
            <a:r>
              <a:rPr lang="en-US" dirty="0">
                <a:latin typeface="+mj-lt"/>
              </a:rPr>
              <a:t>A bunch of options are set to default values</a:t>
            </a:r>
          </a:p>
          <a:p>
            <a:pPr lvl="1"/>
            <a:r>
              <a:rPr lang="en-US" dirty="0">
                <a:latin typeface="+mj-lt"/>
              </a:rPr>
              <a:t>Payload length can be re-determined from packet length</a:t>
            </a:r>
          </a:p>
          <a:p>
            <a:pPr lvl="1"/>
            <a:r>
              <a:rPr lang="en-US" dirty="0">
                <a:latin typeface="+mj-lt"/>
              </a:rPr>
              <a:t>Source/Destination addresses can often be reassembled from link layer data</a:t>
            </a:r>
          </a:p>
          <a:p>
            <a:pPr lvl="2"/>
            <a:r>
              <a:rPr lang="en-US" dirty="0">
                <a:latin typeface="+mj-lt"/>
              </a:rPr>
              <a:t>Plus information about network address assignment known by routers</a:t>
            </a:r>
          </a:p>
          <a:p>
            <a:pPr lvl="1"/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Border router “inflates” the packet before sending externally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2BC233-AB2E-45FA-97B8-C059BFB71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096951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EFD8C3-D8B1-4481-BEAF-4F4CB4A30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compression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0A3FC5-6F0A-494C-9DEC-9BD73897AB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Note: Thread actually uses IPHC (not HC1) from rfc6282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74E25A-77E1-4FCD-875C-BFE6509D5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114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A4297CA-228D-44C0-928A-9D3EDBB156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7805" y="1329595"/>
            <a:ext cx="6974294" cy="4198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875462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F647A-9EC2-4B6D-9D0D-1094C32FE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6LoWPAN fragmentation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665228-10A0-4E1D-A781-302C119E29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9862"/>
            <a:ext cx="10515600" cy="4351338"/>
          </a:xfrm>
        </p:spPr>
        <p:txBody>
          <a:bodyPr/>
          <a:lstStyle/>
          <a:p>
            <a:r>
              <a:rPr lang="en-US" dirty="0"/>
              <a:t>Only the first packet of the fragments will hold the IPv6 header</a:t>
            </a:r>
          </a:p>
          <a:p>
            <a:pPr lvl="1"/>
            <a:r>
              <a:rPr lang="en-US" dirty="0"/>
              <a:t>Tag, offset, and size are used to reconstruct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5B777C-646A-451D-A64A-4340DCB78F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115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0196A03-1DF4-40AD-B5B8-5DE6A3173D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172" y="2542993"/>
            <a:ext cx="5267742" cy="324820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29470CC-420D-4535-AE90-2DAA5F47AA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3924" y="2376146"/>
            <a:ext cx="6115904" cy="358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608172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6AD19F-4055-401E-9BAE-5A314ADA5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6LoWPAN mesh forwarding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56D99E-8FA5-4384-A1CE-25B3F9A741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Additional header with originator and final addresses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sz="4800" dirty="0"/>
              <a:t> </a:t>
            </a:r>
            <a:endParaRPr lang="en-US" dirty="0"/>
          </a:p>
          <a:p>
            <a:r>
              <a:rPr lang="en-US" dirty="0"/>
              <a:t>Which of these headers are used depends on the packet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674C07-2171-44B6-BB99-CE306798C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116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DEC9B4-0A3D-4F85-BFEC-6A13D4C9BA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6876" y="1592165"/>
            <a:ext cx="6894236" cy="16478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C9470BA-C215-4F66-8715-BA9B9EF366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595" y="4159185"/>
            <a:ext cx="7754018" cy="2197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157434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920A1C-039B-4D5C-9B2D-948A54C248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Benefit to IPv6: multiple address spaces per Thread device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1A5704-6153-4FC6-96BA-F4BEFB7A52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Each device gets an IPv6 address for each way to contact it</a:t>
            </a:r>
          </a:p>
          <a:p>
            <a:pPr lvl="1"/>
            <a:r>
              <a:rPr lang="en-US" dirty="0">
                <a:latin typeface="+mj-lt"/>
              </a:rPr>
              <a:t>Global IP address</a:t>
            </a:r>
          </a:p>
          <a:p>
            <a:pPr lvl="1"/>
            <a:r>
              <a:rPr lang="en-US" dirty="0">
                <a:latin typeface="+mj-lt"/>
              </a:rPr>
              <a:t>Mesh-local IP address</a:t>
            </a:r>
          </a:p>
          <a:p>
            <a:pPr lvl="1"/>
            <a:r>
              <a:rPr lang="en-US" dirty="0">
                <a:latin typeface="+mj-lt"/>
              </a:rPr>
              <a:t>Link-local IP address</a:t>
            </a:r>
          </a:p>
          <a:p>
            <a:pPr lvl="1"/>
            <a:r>
              <a:rPr lang="en-US" dirty="0">
                <a:latin typeface="+mj-lt"/>
              </a:rPr>
              <a:t>Topology-based IP address</a:t>
            </a:r>
          </a:p>
          <a:p>
            <a:pPr lvl="1"/>
            <a:r>
              <a:rPr lang="en-US" dirty="0">
                <a:latin typeface="+mj-lt"/>
              </a:rPr>
              <a:t>Role-based IP address(es)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06CA07-3E57-4AA2-A9AC-E6396AECB1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117</a:t>
            </a:fld>
            <a:endParaRPr lang="en-US"/>
          </a:p>
        </p:txBody>
      </p:sp>
      <p:pic>
        <p:nvPicPr>
          <p:cNvPr id="3074" name="Picture 2" descr="OT Scopes">
            <a:extLst>
              <a:ext uri="{FF2B5EF4-FFF2-40B4-BE49-F238E27FC236}">
                <a16:creationId xmlns:a16="http://schemas.microsoft.com/office/drawing/2014/main" id="{C1FB2A31-E128-444B-9055-B51E235F14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2725" y="2207828"/>
            <a:ext cx="4105275" cy="4056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0710304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4F035-23BF-4397-83EB-AC6E35FD1E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Traditional addresses in Thread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802F95-C544-4CE7-8895-B359A1DF1F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Link-Local Addresses</a:t>
            </a:r>
          </a:p>
          <a:p>
            <a:pPr lvl="1"/>
            <a:r>
              <a:rPr lang="en-US" dirty="0"/>
              <a:t>FE80::/16</a:t>
            </a:r>
          </a:p>
          <a:p>
            <a:pPr lvl="1"/>
            <a:r>
              <a:rPr lang="en-US" dirty="0"/>
              <a:t>Bottommost 64-bits are EUI-64 (MAC address with 0xFFFE in the middle)</a:t>
            </a:r>
          </a:p>
          <a:p>
            <a:pPr lvl="1"/>
            <a:r>
              <a:rPr lang="en-US" dirty="0"/>
              <a:t>Permanent for a given device (no matter the network)</a:t>
            </a:r>
          </a:p>
          <a:p>
            <a:pPr lvl="1"/>
            <a:r>
              <a:rPr lang="en-US" dirty="0"/>
              <a:t>Used for low-layer interactions with neighbors (discovery, routing info)</a:t>
            </a:r>
          </a:p>
          <a:p>
            <a:pPr lvl="1"/>
            <a:endParaRPr lang="en-US" dirty="0"/>
          </a:p>
          <a:p>
            <a:r>
              <a:rPr lang="en-US" dirty="0"/>
              <a:t>Mesh-Local Addresses</a:t>
            </a:r>
          </a:p>
          <a:p>
            <a:pPr lvl="1"/>
            <a:r>
              <a:rPr lang="en-US" dirty="0"/>
              <a:t>FD00::/8 (FD00:: and FC00:: are for local networks)</a:t>
            </a:r>
          </a:p>
          <a:p>
            <a:pPr lvl="1"/>
            <a:r>
              <a:rPr lang="en-US" dirty="0"/>
              <a:t>Remaining bits are randomly chosen as part of joining the network</a:t>
            </a:r>
          </a:p>
          <a:p>
            <a:pPr lvl="1"/>
            <a:r>
              <a:rPr lang="en-US" dirty="0"/>
              <a:t>Permanent while connection is maintained to a network</a:t>
            </a:r>
          </a:p>
          <a:p>
            <a:pPr lvl="1"/>
            <a:r>
              <a:rPr lang="en-US" dirty="0"/>
              <a:t>Used for application-layer interactions</a:t>
            </a:r>
          </a:p>
          <a:p>
            <a:pPr lvl="1"/>
            <a:endParaRPr lang="en-US" dirty="0"/>
          </a:p>
          <a:p>
            <a:r>
              <a:rPr lang="en-US" dirty="0"/>
              <a:t>Global Addresses</a:t>
            </a:r>
          </a:p>
          <a:p>
            <a:pPr lvl="1"/>
            <a:r>
              <a:rPr lang="en-US" dirty="0"/>
              <a:t>2000::/3</a:t>
            </a:r>
          </a:p>
          <a:p>
            <a:pPr lvl="1"/>
            <a:r>
              <a:rPr lang="en-US" dirty="0"/>
              <a:t>Public address for communicating with broader internet through Border Router</a:t>
            </a:r>
          </a:p>
          <a:p>
            <a:pPr lvl="1"/>
            <a:r>
              <a:rPr lang="en-US" dirty="0"/>
              <a:t>Various methods for allocation (SLAAC, DHCP, Manual)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30617B-DFD1-4734-A8B0-9C563D7E6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852896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85B70-3C3C-4127-83DF-7C426FD662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Topology-based addresses in Thread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6FCE43-C926-41A3-A2B0-04EFAEF354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6219" y="1327150"/>
            <a:ext cx="4952892" cy="5029200"/>
          </a:xfrm>
        </p:spPr>
        <p:txBody>
          <a:bodyPr/>
          <a:lstStyle/>
          <a:p>
            <a:r>
              <a:rPr lang="en-US" dirty="0"/>
              <a:t>FD00::00ff:fe00:RLOC16</a:t>
            </a:r>
          </a:p>
          <a:p>
            <a:pPr lvl="1"/>
            <a:r>
              <a:rPr lang="en-US" dirty="0"/>
              <a:t>Same top bits as mesh-local</a:t>
            </a:r>
          </a:p>
          <a:p>
            <a:pPr lvl="1"/>
            <a:endParaRPr lang="en-US" dirty="0"/>
          </a:p>
          <a:p>
            <a:r>
              <a:rPr lang="en-US" dirty="0"/>
              <a:t>Routing Locator (RLOC)</a:t>
            </a:r>
          </a:p>
          <a:p>
            <a:pPr lvl="1"/>
            <a:r>
              <a:rPr lang="en-US" dirty="0"/>
              <a:t>Router ID plus Child ID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Changes with network topology</a:t>
            </a:r>
          </a:p>
          <a:p>
            <a:pPr lvl="1"/>
            <a:r>
              <a:rPr lang="en-US" dirty="0"/>
              <a:t>Used for routing packets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216522-042E-4A98-B102-99635A11C6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119</a:t>
            </a:fld>
            <a:endParaRPr lang="en-US"/>
          </a:p>
        </p:txBody>
      </p:sp>
      <p:pic>
        <p:nvPicPr>
          <p:cNvPr id="4098" name="Picture 2" descr="OT RLOC Topology">
            <a:extLst>
              <a:ext uri="{FF2B5EF4-FFF2-40B4-BE49-F238E27FC236}">
                <a16:creationId xmlns:a16="http://schemas.microsoft.com/office/drawing/2014/main" id="{5965FEEB-844C-4391-A4FE-3E259AF339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0487" y="1143000"/>
            <a:ext cx="6019907" cy="502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OT RLOC16">
            <a:extLst>
              <a:ext uri="{FF2B5EF4-FFF2-40B4-BE49-F238E27FC236}">
                <a16:creationId xmlns:a16="http://schemas.microsoft.com/office/drawing/2014/main" id="{F397F027-0968-4F15-B254-A0C657E3D3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836"/>
          <a:stretch/>
        </p:blipFill>
        <p:spPr bwMode="auto">
          <a:xfrm>
            <a:off x="1282700" y="3377465"/>
            <a:ext cx="3187700" cy="1172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47638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A5852-0D9E-4783-8557-52579901CD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a low-power wide-area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DB475A-4345-4C43-BBBA-B8B242B287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latin typeface="+mj-lt"/>
              </a:rPr>
              <a:t>Any particular MAC choices for lower power?</a:t>
            </a:r>
          </a:p>
          <a:p>
            <a:pPr lvl="1"/>
            <a:r>
              <a:rPr lang="en-US" dirty="0">
                <a:latin typeface="+mj-lt"/>
              </a:rPr>
              <a:t>Diversity of devices in network</a:t>
            </a:r>
          </a:p>
          <a:p>
            <a:pPr lvl="2"/>
            <a:r>
              <a:rPr lang="en-US" dirty="0">
                <a:latin typeface="+mj-lt"/>
              </a:rPr>
              <a:t>High power gateway, low power devices in star topology</a:t>
            </a:r>
          </a:p>
          <a:p>
            <a:pPr lvl="1"/>
            <a:endParaRPr lang="en-US" dirty="0">
              <a:latin typeface="+mj-lt"/>
            </a:endParaRPr>
          </a:p>
          <a:p>
            <a:pPr lvl="1"/>
            <a:r>
              <a:rPr lang="en-US" dirty="0">
                <a:latin typeface="+mj-lt"/>
              </a:rPr>
              <a:t>Devices should be off whenever possible</a:t>
            </a:r>
          </a:p>
          <a:p>
            <a:pPr lvl="2"/>
            <a:r>
              <a:rPr lang="en-US" dirty="0">
                <a:latin typeface="+mj-lt"/>
              </a:rPr>
              <a:t>Listen-after send for downlink</a:t>
            </a:r>
          </a:p>
          <a:p>
            <a:pPr lvl="1"/>
            <a:endParaRPr lang="en-US" dirty="0">
              <a:latin typeface="+mj-lt"/>
            </a:endParaRPr>
          </a:p>
          <a:p>
            <a:pPr lvl="1"/>
            <a:r>
              <a:rPr lang="en-US" dirty="0">
                <a:latin typeface="+mj-lt"/>
              </a:rPr>
              <a:t>Remove requirements for synchronization</a:t>
            </a:r>
          </a:p>
          <a:p>
            <a:pPr lvl="2"/>
            <a:r>
              <a:rPr lang="en-US" dirty="0">
                <a:latin typeface="+mj-lt"/>
              </a:rPr>
              <a:t>No TDMA access control if it can be avoided</a:t>
            </a:r>
          </a:p>
          <a:p>
            <a:pPr lvl="2"/>
            <a:r>
              <a:rPr lang="en-US" dirty="0">
                <a:latin typeface="+mj-lt"/>
              </a:rPr>
              <a:t>Aloha, </a:t>
            </a:r>
            <a:r>
              <a:rPr lang="en-US" strike="sngStrike" dirty="0">
                <a:latin typeface="+mj-lt"/>
              </a:rPr>
              <a:t>CSMA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B1215B-FD90-42DB-8909-50F5A2C850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988904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F7959F-3B0E-402C-B28F-3C7A65AA1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Role-based addresses in Thread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385534-F71B-4E11-9315-76670E12FB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Multicast</a:t>
            </a:r>
          </a:p>
          <a:p>
            <a:pPr lvl="1"/>
            <a:r>
              <a:rPr lang="en-US" dirty="0"/>
              <a:t>FF02::1 – link-local, all listening devices</a:t>
            </a:r>
          </a:p>
          <a:p>
            <a:pPr lvl="1"/>
            <a:r>
              <a:rPr lang="en-US" dirty="0"/>
              <a:t>FF02::2 – link-local, all routers/router-eligible</a:t>
            </a:r>
          </a:p>
          <a:p>
            <a:pPr lvl="1"/>
            <a:r>
              <a:rPr lang="en-US" dirty="0"/>
              <a:t>FF03::1 – mesh-local, all listening devices</a:t>
            </a:r>
          </a:p>
          <a:p>
            <a:pPr lvl="1"/>
            <a:r>
              <a:rPr lang="en-US" dirty="0"/>
              <a:t>FF03::2 – mesh-local, all routers/router-eligible</a:t>
            </a:r>
          </a:p>
          <a:p>
            <a:pPr lvl="1"/>
            <a:endParaRPr lang="en-US" dirty="0"/>
          </a:p>
          <a:p>
            <a:r>
              <a:rPr lang="en-US" dirty="0"/>
              <a:t>Anycast</a:t>
            </a:r>
          </a:p>
          <a:p>
            <a:pPr lvl="1"/>
            <a:r>
              <a:rPr lang="en-US" dirty="0"/>
              <a:t>FD00::00FF:FE00:FC</a:t>
            </a:r>
            <a:r>
              <a:rPr lang="en-US" b="1" dirty="0"/>
              <a:t>xx</a:t>
            </a:r>
          </a:p>
          <a:p>
            <a:pPr lvl="2"/>
            <a:r>
              <a:rPr lang="en-US" dirty="0"/>
              <a:t>00 – Thread Leader</a:t>
            </a:r>
          </a:p>
          <a:p>
            <a:pPr lvl="2"/>
            <a:r>
              <a:rPr lang="en-US" dirty="0"/>
              <a:t>01-0F – DHCPv6 Agent</a:t>
            </a:r>
          </a:p>
          <a:p>
            <a:pPr lvl="2"/>
            <a:r>
              <a:rPr lang="en-US" dirty="0"/>
              <a:t>30-37 – Commissioner</a:t>
            </a:r>
          </a:p>
          <a:p>
            <a:pPr lvl="2"/>
            <a:r>
              <a:rPr lang="en-US" dirty="0"/>
              <a:t>etc.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0722F6-3EA3-46AB-AC75-D33AF7E8B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779667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C2D889-7B5B-4705-BBDC-6F0BE280E1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F1A221-E631-41E0-B6E9-EE0D8BF3CC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Why use Thread instead of basic 802.15.4?</a:t>
            </a:r>
          </a:p>
          <a:p>
            <a:endParaRPr lang="en-US" dirty="0">
              <a:latin typeface="+mj-lt"/>
            </a:endParaRPr>
          </a:p>
          <a:p>
            <a:pPr lvl="1"/>
            <a:r>
              <a:rPr lang="en-US" dirty="0">
                <a:latin typeface="+mj-lt"/>
              </a:rPr>
              <a:t>Full specification of upper layers</a:t>
            </a:r>
          </a:p>
          <a:p>
            <a:pPr lvl="2"/>
            <a:r>
              <a:rPr lang="en-US" dirty="0">
                <a:latin typeface="+mj-lt"/>
              </a:rPr>
              <a:t>Clarifies how data is transmitted between devices on a network</a:t>
            </a:r>
          </a:p>
          <a:p>
            <a:pPr lvl="2"/>
            <a:r>
              <a:rPr lang="en-US" dirty="0">
                <a:latin typeface="+mj-lt"/>
              </a:rPr>
              <a:t>Cleans up a lot of things otherwise left implementation-dependent</a:t>
            </a:r>
          </a:p>
          <a:p>
            <a:pPr lvl="1"/>
            <a:endParaRPr lang="en-US" dirty="0">
              <a:latin typeface="+mj-lt"/>
            </a:endParaRPr>
          </a:p>
          <a:p>
            <a:pPr lvl="1"/>
            <a:r>
              <a:rPr lang="en-US" dirty="0">
                <a:latin typeface="+mj-lt"/>
              </a:rPr>
              <a:t>Interaction with the world </a:t>
            </a:r>
            <a:r>
              <a:rPr lang="en-US" i="1" dirty="0">
                <a:latin typeface="+mj-lt"/>
              </a:rPr>
              <a:t>outside</a:t>
            </a:r>
            <a:r>
              <a:rPr lang="en-US" dirty="0">
                <a:latin typeface="+mj-lt"/>
              </a:rPr>
              <a:t> of the sensor network!</a:t>
            </a:r>
          </a:p>
          <a:p>
            <a:pPr lvl="2"/>
            <a:r>
              <a:rPr lang="en-US" dirty="0">
                <a:latin typeface="+mj-lt"/>
              </a:rPr>
              <a:t>Gateway can be a dumb forwarder of packets</a:t>
            </a:r>
          </a:p>
          <a:p>
            <a:pPr lvl="2"/>
            <a:r>
              <a:rPr lang="en-US" dirty="0">
                <a:latin typeface="+mj-lt"/>
              </a:rPr>
              <a:t>Devices can directly talk to NTP servers or POST data to a website!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1519B7-696E-4D94-8A30-5746E50B8A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78C724-3839-4D76-A707-B4C23905D05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04173594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3B5BF8-4D65-417A-A4D3-E4E031F771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Discovering Thread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AE78AB-5D3E-4DD5-A8B6-1889CC9031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latin typeface="+mj-lt"/>
              </a:rPr>
              <a:t>Beacon request MAC command</a:t>
            </a:r>
          </a:p>
          <a:p>
            <a:pPr lvl="1"/>
            <a:r>
              <a:rPr lang="en-US" dirty="0">
                <a:latin typeface="+mj-lt"/>
              </a:rPr>
              <a:t>Routers/Router-eligible devices respond</a:t>
            </a:r>
          </a:p>
          <a:p>
            <a:pPr lvl="1"/>
            <a:r>
              <a:rPr lang="en-US" dirty="0">
                <a:latin typeface="+mj-lt"/>
              </a:rPr>
              <a:t>Payload contains information about network</a:t>
            </a:r>
          </a:p>
          <a:p>
            <a:pPr lvl="1"/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Thread network specification</a:t>
            </a:r>
          </a:p>
          <a:p>
            <a:pPr lvl="1"/>
            <a:r>
              <a:rPr lang="en-US" dirty="0">
                <a:latin typeface="+mj-lt"/>
              </a:rPr>
              <a:t>PAN ID – 16-bit ID</a:t>
            </a:r>
          </a:p>
          <a:p>
            <a:pPr lvl="1"/>
            <a:r>
              <a:rPr lang="en-US" dirty="0">
                <a:latin typeface="+mj-lt"/>
              </a:rPr>
              <a:t>XPAN ID – extended 64-bit ID</a:t>
            </a:r>
          </a:p>
          <a:p>
            <a:pPr lvl="1"/>
            <a:r>
              <a:rPr lang="en-US" dirty="0">
                <a:latin typeface="+mj-lt"/>
              </a:rPr>
              <a:t>Network Name – human-readable</a:t>
            </a:r>
          </a:p>
          <a:p>
            <a:pPr lvl="1"/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Active scanning across channels can</a:t>
            </a:r>
            <a:br>
              <a:rPr lang="en-US" dirty="0">
                <a:latin typeface="+mj-lt"/>
              </a:rPr>
            </a:br>
            <a:r>
              <a:rPr lang="en-US" dirty="0">
                <a:latin typeface="+mj-lt"/>
              </a:rPr>
              <a:t>quickly find all existing nearby networks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4BDDF8-2E1F-416B-8E3A-2181DD55F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122</a:t>
            </a:fld>
            <a:endParaRPr lang="en-US"/>
          </a:p>
        </p:txBody>
      </p:sp>
      <p:pic>
        <p:nvPicPr>
          <p:cNvPr id="5122" name="Picture 2" descr="OT Active Scan">
            <a:extLst>
              <a:ext uri="{FF2B5EF4-FFF2-40B4-BE49-F238E27FC236}">
                <a16:creationId xmlns:a16="http://schemas.microsoft.com/office/drawing/2014/main" id="{07D4A0FA-632F-46D6-B095-3E752BE69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6900" y="1278676"/>
            <a:ext cx="4633494" cy="4436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2864373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0166C-C4B4-4758-B039-E57FE4660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new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EF2264-AC66-4454-9859-06D5683C1D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990217" cy="4351338"/>
          </a:xfrm>
        </p:spPr>
        <p:txBody>
          <a:bodyPr/>
          <a:lstStyle/>
          <a:p>
            <a:r>
              <a:rPr lang="en-US" dirty="0">
                <a:latin typeface="+mj-lt"/>
              </a:rPr>
              <a:t>Select a channel (possibly by scanning for availability)</a:t>
            </a:r>
          </a:p>
          <a:p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Become a router</a:t>
            </a:r>
          </a:p>
          <a:p>
            <a:pPr lvl="1"/>
            <a:r>
              <a:rPr lang="en-US" dirty="0">
                <a:latin typeface="+mj-lt"/>
              </a:rPr>
              <a:t>Elect yourself as Thread Leader</a:t>
            </a:r>
          </a:p>
          <a:p>
            <a:pPr lvl="1"/>
            <a:r>
              <a:rPr lang="en-US" dirty="0">
                <a:latin typeface="+mj-lt"/>
              </a:rPr>
              <a:t>Respond to Beacon Requests from other devices</a:t>
            </a:r>
          </a:p>
          <a:p>
            <a:pPr marL="457200" lvl="1" indent="0">
              <a:buNone/>
            </a:pPr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Further organization occurs through Mesh-Level Establishment protocol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ACC4E9-AA83-41C0-B7EE-0A9505511B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142324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632AC0-3EF7-47E8-A4D8-40003EA072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Joining an existing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DAF462-3767-47D4-9AA9-51C1D30922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All devices join as a child of some existing router</a:t>
            </a:r>
          </a:p>
          <a:p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Send a Parent Request (to all routers/router-eligible)</a:t>
            </a:r>
          </a:p>
          <a:p>
            <a:pPr lvl="1"/>
            <a:r>
              <a:rPr lang="en-US" dirty="0"/>
              <a:t>Using the multicast, link-local address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Receive a Parent Response (from all routers/router-eligible separately)</a:t>
            </a:r>
          </a:p>
          <a:p>
            <a:pPr lvl="1"/>
            <a:r>
              <a:rPr lang="en-US" dirty="0"/>
              <a:t>Contains information on link quality</a:t>
            </a:r>
            <a:br>
              <a:rPr lang="en-US" dirty="0"/>
            </a:b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Send a Child ID Request (to router with best link)</a:t>
            </a:r>
          </a:p>
          <a:p>
            <a:pPr lvl="1"/>
            <a:r>
              <a:rPr lang="en-US" dirty="0"/>
              <a:t>Contains parameters about the new child device</a:t>
            </a:r>
            <a:br>
              <a:rPr lang="en-US" dirty="0"/>
            </a:b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Receive a Child ID Response (from that router)</a:t>
            </a:r>
          </a:p>
          <a:p>
            <a:pPr lvl="1"/>
            <a:r>
              <a:rPr lang="en-US" dirty="0"/>
              <a:t>Contains address configurations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1F8292-C07A-4F62-BF12-1E42CDAA6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124</a:t>
            </a:fld>
            <a:endParaRPr lang="en-US"/>
          </a:p>
        </p:txBody>
      </p:sp>
      <p:pic>
        <p:nvPicPr>
          <p:cNvPr id="6146" name="Picture 2" descr="OT MLE Attach Parent Request">
            <a:extLst>
              <a:ext uri="{FF2B5EF4-FFF2-40B4-BE49-F238E27FC236}">
                <a16:creationId xmlns:a16="http://schemas.microsoft.com/office/drawing/2014/main" id="{042352EF-CBF3-4718-AFAB-ACEA771AB8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2594" y="228600"/>
            <a:ext cx="2717800" cy="2602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OT MLE Attach Parent Response">
            <a:extLst>
              <a:ext uri="{FF2B5EF4-FFF2-40B4-BE49-F238E27FC236}">
                <a16:creationId xmlns:a16="http://schemas.microsoft.com/office/drawing/2014/main" id="{C16382B0-AC5E-442A-8679-8B511296CE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2594" y="3747243"/>
            <a:ext cx="2628900" cy="2517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3946760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5C5AAB-E051-441D-8376-29A3161D1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Becoming a router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44ADA3-3779-4DC2-8770-6207DDE6B5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Thread tries to maintain 16-23 routers (max 32)</a:t>
            </a:r>
          </a:p>
          <a:p>
            <a:pPr lvl="1"/>
            <a:r>
              <a:rPr lang="en-US" sz="2000" dirty="0"/>
              <a:t>Goals: path diversity, extend connectivity</a:t>
            </a:r>
          </a:p>
          <a:p>
            <a:pPr lvl="1"/>
            <a:endParaRPr lang="en-US" sz="2000" dirty="0"/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Send a Link Request (to all routers/router-eligible)</a:t>
            </a:r>
          </a:p>
          <a:p>
            <a:pPr lvl="1"/>
            <a:r>
              <a:rPr lang="en-US" sz="2000" dirty="0"/>
              <a:t>Using the multicast, link-local address</a:t>
            </a:r>
          </a:p>
          <a:p>
            <a:pPr lvl="1"/>
            <a:endParaRPr lang="en-US" sz="2000" dirty="0"/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Receive Link Accept and Request (from each router separately)</a:t>
            </a:r>
          </a:p>
          <a:p>
            <a:pPr lvl="1"/>
            <a:r>
              <a:rPr lang="en-US" sz="2000" dirty="0"/>
              <a:t>Forms bi-directional link</a:t>
            </a:r>
          </a:p>
          <a:p>
            <a:pPr lvl="1"/>
            <a:endParaRPr lang="en-US" sz="2000" dirty="0"/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Send a Link Accept (to each router individually)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60784D-8181-4FCA-8590-5519C0D550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125</a:t>
            </a:fld>
            <a:endParaRPr lang="en-US"/>
          </a:p>
        </p:txBody>
      </p:sp>
      <p:pic>
        <p:nvPicPr>
          <p:cNvPr id="7170" name="Picture 2" descr="OT MLE Link Request">
            <a:extLst>
              <a:ext uri="{FF2B5EF4-FFF2-40B4-BE49-F238E27FC236}">
                <a16:creationId xmlns:a16="http://schemas.microsoft.com/office/drawing/2014/main" id="{9C1FF71D-37B4-4855-A114-36B51C49C5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7600" y="459429"/>
            <a:ext cx="2717800" cy="2602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OT MLE Link Accept and Request">
            <a:extLst>
              <a:ext uri="{FF2B5EF4-FFF2-40B4-BE49-F238E27FC236}">
                <a16:creationId xmlns:a16="http://schemas.microsoft.com/office/drawing/2014/main" id="{3EE373F9-3AE2-4A94-939D-E47432D861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7600" y="3796423"/>
            <a:ext cx="2785533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0463258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AAACBB-0378-445E-B42D-5DA4FCDE9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Communicating with IP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BCC8EF-6A7D-4DF4-9647-21391E9205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+mj-lt"/>
              </a:rPr>
              <a:t>Any communication that layers on top of IP is now possible</a:t>
            </a:r>
          </a:p>
          <a:p>
            <a:pPr lvl="1"/>
            <a:r>
              <a:rPr lang="en-US" dirty="0">
                <a:latin typeface="+mj-lt"/>
              </a:rPr>
              <a:t>If there is a library to support it</a:t>
            </a:r>
          </a:p>
          <a:p>
            <a:pPr lvl="1"/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Common choices</a:t>
            </a:r>
          </a:p>
          <a:p>
            <a:pPr lvl="1"/>
            <a:r>
              <a:rPr lang="en-US" dirty="0">
                <a:latin typeface="+mj-lt"/>
              </a:rPr>
              <a:t>UDP</a:t>
            </a:r>
          </a:p>
          <a:p>
            <a:pPr lvl="2"/>
            <a:r>
              <a:rPr lang="en-US" dirty="0">
                <a:latin typeface="+mj-lt"/>
              </a:rPr>
              <a:t>DNS – translate hostnames into IP addresses</a:t>
            </a:r>
          </a:p>
          <a:p>
            <a:pPr lvl="2"/>
            <a:r>
              <a:rPr lang="en-US" dirty="0">
                <a:latin typeface="+mj-lt"/>
              </a:rPr>
              <a:t>SNTP – get real-world time, accuracy better than 1 second</a:t>
            </a:r>
          </a:p>
          <a:p>
            <a:pPr lvl="2"/>
            <a:r>
              <a:rPr lang="en-US" dirty="0" err="1">
                <a:latin typeface="+mj-lt"/>
              </a:rPr>
              <a:t>CoAP</a:t>
            </a:r>
            <a:r>
              <a:rPr lang="en-US" dirty="0">
                <a:latin typeface="+mj-lt"/>
              </a:rPr>
              <a:t> – send and receive data</a:t>
            </a:r>
          </a:p>
          <a:p>
            <a:pPr lvl="2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763ECD-267A-428E-AA8B-D1AE8314A7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671796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F601207-F154-47B2-A678-A984EDB7BB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3276" y="2133964"/>
            <a:ext cx="5882035" cy="26429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991D3F7-04EB-4932-A71A-5FC138761F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Constrained Application Protocol - </a:t>
            </a:r>
            <a:r>
              <a:rPr lang="en-US" dirty="0" err="1"/>
              <a:t>CoAP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42FB43-A701-4C94-8A4D-923623BAA8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3334"/>
            <a:ext cx="10515600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latin typeface="+mj-lt"/>
              </a:rPr>
              <a:t>HTTP, but over UDP targeting less-capable devices</a:t>
            </a:r>
          </a:p>
          <a:p>
            <a:pPr lvl="1"/>
            <a:r>
              <a:rPr lang="en-US" dirty="0">
                <a:latin typeface="+mj-lt"/>
              </a:rPr>
              <a:t>Same REST architecture</a:t>
            </a:r>
          </a:p>
          <a:p>
            <a:pPr lvl="1"/>
            <a:r>
              <a:rPr lang="en-US" dirty="0">
                <a:latin typeface="+mj-lt"/>
              </a:rPr>
              <a:t>Adds capability for automatic retransmissions</a:t>
            </a:r>
          </a:p>
          <a:p>
            <a:endParaRPr lang="en-US" dirty="0">
              <a:latin typeface="+mj-lt"/>
            </a:endParaRPr>
          </a:p>
          <a:p>
            <a:endParaRPr lang="en-US" dirty="0">
              <a:latin typeface="+mj-lt"/>
            </a:endParaRPr>
          </a:p>
          <a:p>
            <a:endParaRPr lang="en-US" dirty="0">
              <a:latin typeface="+mj-lt"/>
            </a:endParaRPr>
          </a:p>
          <a:p>
            <a:endParaRPr lang="en-US" dirty="0">
              <a:latin typeface="+mj-lt"/>
            </a:endParaRPr>
          </a:p>
          <a:p>
            <a:r>
              <a:rPr lang="en-US" dirty="0" err="1">
                <a:latin typeface="+mj-lt"/>
              </a:rPr>
              <a:t>CoAP</a:t>
            </a:r>
            <a:r>
              <a:rPr lang="en-US" dirty="0">
                <a:latin typeface="+mj-lt"/>
              </a:rPr>
              <a:t> Requests</a:t>
            </a:r>
          </a:p>
          <a:p>
            <a:pPr lvl="1"/>
            <a:r>
              <a:rPr lang="en-US" dirty="0">
                <a:latin typeface="+mj-lt"/>
              </a:rPr>
              <a:t>Have a type: GET, POST, PUT, DELETE</a:t>
            </a:r>
          </a:p>
          <a:p>
            <a:pPr lvl="1"/>
            <a:r>
              <a:rPr lang="en-US" dirty="0">
                <a:latin typeface="+mj-lt"/>
              </a:rPr>
              <a:t>Have a URL: /file/</a:t>
            </a:r>
            <a:r>
              <a:rPr lang="en-US" dirty="0" err="1">
                <a:latin typeface="+mj-lt"/>
              </a:rPr>
              <a:t>etc</a:t>
            </a:r>
            <a:endParaRPr lang="en-US" dirty="0">
              <a:latin typeface="+mj-lt"/>
            </a:endParaRPr>
          </a:p>
          <a:p>
            <a:pPr lvl="1"/>
            <a:r>
              <a:rPr lang="en-US" dirty="0">
                <a:latin typeface="+mj-lt"/>
              </a:rPr>
              <a:t>Have data up to 65 KB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206AAC-0192-4786-BF79-87A0B0C124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580089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431430"/>
            <a:ext cx="10606051" cy="1325563"/>
          </a:xfrm>
        </p:spPr>
        <p:txBody>
          <a:bodyPr>
            <a:normAutofit/>
          </a:bodyPr>
          <a:lstStyle/>
          <a:p>
            <a:r>
              <a:rPr lang="en-US" dirty="0">
                <a:latin typeface="+mn-lt"/>
              </a:rPr>
              <a:t>Learning Objective for Today’s Lecture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F245BC85-86C3-4DEE-8F97-611080B541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105757" cy="4412489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 dirty="0">
                <a:latin typeface="+mj-lt"/>
              </a:rPr>
              <a:t>Review: last few lecture’s topics </a:t>
            </a:r>
          </a:p>
          <a:p>
            <a:pPr marL="514350" indent="-514350">
              <a:buAutoNum type="arabicPeriod"/>
            </a:pPr>
            <a:r>
              <a:rPr lang="en-US" dirty="0">
                <a:latin typeface="+mj-lt"/>
              </a:rPr>
              <a:t>Bluetooth: Basics</a:t>
            </a:r>
          </a:p>
          <a:p>
            <a:pPr marL="514350" indent="-514350">
              <a:buAutoNum type="arabicPeriod"/>
            </a:pPr>
            <a:r>
              <a:rPr lang="en-US" dirty="0">
                <a:latin typeface="+mj-lt"/>
              </a:rPr>
              <a:t>Bluetooth: Advertising</a:t>
            </a:r>
          </a:p>
          <a:p>
            <a:pPr marL="514350" indent="-514350">
              <a:buAutoNum type="arabicPeriod"/>
            </a:pPr>
            <a:r>
              <a:rPr lang="en-US" dirty="0">
                <a:latin typeface="+mj-lt"/>
              </a:rPr>
              <a:t>Bluetooth: Connections</a:t>
            </a:r>
          </a:p>
          <a:p>
            <a:pPr marL="514350" indent="-514350">
              <a:buAutoNum type="arabicPeriod"/>
            </a:pPr>
            <a:r>
              <a:rPr lang="en-US" dirty="0">
                <a:latin typeface="+mj-lt"/>
              </a:rPr>
              <a:t>Bluetooth: Future</a:t>
            </a:r>
          </a:p>
          <a:p>
            <a:pPr marL="514350" indent="-514350">
              <a:buAutoNum type="arabicPeriod"/>
            </a:pPr>
            <a:r>
              <a:rPr lang="en-US" dirty="0">
                <a:latin typeface="+mj-lt"/>
              </a:rPr>
              <a:t>802.15.4: Review</a:t>
            </a:r>
          </a:p>
          <a:p>
            <a:pPr marL="514350" indent="-514350">
              <a:buAutoNum type="arabicPeriod"/>
            </a:pPr>
            <a:r>
              <a:rPr lang="en-US" dirty="0">
                <a:latin typeface="+mj-lt"/>
              </a:rPr>
              <a:t>Thread</a:t>
            </a:r>
          </a:p>
          <a:p>
            <a:pPr marL="514350" indent="-514350">
              <a:buAutoNum type="arabicPeriod"/>
            </a:pPr>
            <a:r>
              <a:rPr lang="en-US" dirty="0">
                <a:latin typeface="+mj-lt"/>
              </a:rPr>
              <a:t>ZigBee</a:t>
            </a:r>
          </a:p>
          <a:p>
            <a:pPr marL="514350" indent="-514350">
              <a:buAutoNum type="arabicPeriod"/>
            </a:pPr>
            <a:endParaRPr lang="en-US" dirty="0">
              <a:latin typeface="+mj-lt"/>
            </a:endParaRPr>
          </a:p>
          <a:p>
            <a:pPr marL="0" indent="0">
              <a:buNone/>
            </a:pPr>
            <a:endParaRPr lang="en-US" dirty="0">
              <a:latin typeface="+mj-lt"/>
            </a:endParaRPr>
          </a:p>
          <a:p>
            <a:pPr marL="514350" indent="-514350">
              <a:buAutoNum type="arabicPeriod"/>
            </a:pPr>
            <a:endParaRPr lang="en-US" dirty="0">
              <a:latin typeface="+mj-lt"/>
            </a:endParaRPr>
          </a:p>
          <a:p>
            <a:pPr marL="514350" indent="-514350">
              <a:buAutoNum type="arabicPeriod"/>
            </a:pPr>
            <a:endParaRPr lang="en-US" dirty="0">
              <a:latin typeface="+mj-lt"/>
            </a:endParaRPr>
          </a:p>
          <a:p>
            <a:pPr marL="0" indent="0">
              <a:buNone/>
            </a:pPr>
            <a:endParaRPr lang="en-US" dirty="0">
              <a:latin typeface="+mj-lt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18C0E1-216D-4D63-B451-AC07C0BC4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B7451-1438-CB4A-8106-82A64F1C7D7B}" type="slidenum">
              <a:rPr lang="sv-SE" smtClean="0"/>
              <a:t>128</a:t>
            </a:fld>
            <a:endParaRPr lang="sv-SE"/>
          </a:p>
        </p:txBody>
      </p:sp>
      <p:sp>
        <p:nvSpPr>
          <p:cNvPr id="3" name="Footer Placeholder 1">
            <a:extLst>
              <a:ext uri="{FF2B5EF4-FFF2-40B4-BE49-F238E27FC236}">
                <a16:creationId xmlns:a16="http://schemas.microsoft.com/office/drawing/2014/main" id="{A1E99B55-924B-C736-2727-376740BF0A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sv-SE" dirty="0" err="1"/>
              <a:t>ambujv@nus.edu.sg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978261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469"/>
    </mc:Choice>
    <mc:Fallback xmlns="">
      <p:transition spd="slow" advTm="50469"/>
    </mc:Fallback>
  </mc:AlternateContent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597B9-F7BD-4318-8A7B-FFDCBF474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ZigBee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893BB4-8809-44FF-94D8-1FF4FDA0EF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Enable automatic communication between devices</a:t>
            </a:r>
          </a:p>
          <a:p>
            <a:pPr lvl="1"/>
            <a:r>
              <a:rPr lang="en-US" dirty="0">
                <a:latin typeface="+mj-lt"/>
              </a:rPr>
              <a:t>Low complexity</a:t>
            </a:r>
          </a:p>
          <a:p>
            <a:pPr lvl="1"/>
            <a:r>
              <a:rPr lang="en-US" dirty="0">
                <a:latin typeface="+mj-lt"/>
              </a:rPr>
              <a:t>Low power</a:t>
            </a:r>
          </a:p>
          <a:p>
            <a:pPr lvl="1"/>
            <a:r>
              <a:rPr lang="en-US" dirty="0">
                <a:latin typeface="+mj-lt"/>
              </a:rPr>
              <a:t>Focus on home automation and industrial control/monitoring</a:t>
            </a:r>
          </a:p>
          <a:p>
            <a:pPr lvl="1"/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From our perspective</a:t>
            </a:r>
          </a:p>
          <a:p>
            <a:pPr lvl="1"/>
            <a:r>
              <a:rPr lang="en-US" dirty="0">
                <a:latin typeface="+mj-lt"/>
              </a:rPr>
              <a:t>802.15.4 PHY and MAC</a:t>
            </a:r>
          </a:p>
          <a:p>
            <a:pPr marL="457200" lvl="1" indent="0">
              <a:buNone/>
            </a:pPr>
            <a:r>
              <a:rPr lang="en-US" dirty="0">
                <a:latin typeface="+mj-lt"/>
              </a:rPr>
              <a:t>Designed for higher-power devices than Thread or BLE</a:t>
            </a:r>
          </a:p>
          <a:p>
            <a:pPr lvl="2"/>
            <a:r>
              <a:rPr lang="en-US" dirty="0">
                <a:latin typeface="+mj-lt"/>
              </a:rPr>
              <a:t>Although still relatively low power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C6E63C-ED9C-4661-BDCC-7465CB1BE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8482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D4B7CF-966F-4860-8FBD-9DFA96401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Long-range CSMA is problematic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E36E6B-26EC-4D91-ABA9-29AD9086EA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latin typeface="+mj-lt"/>
              </a:rPr>
              <a:t>Long-range makes everything more challenging</a:t>
            </a:r>
          </a:p>
          <a:p>
            <a:pPr lvl="1"/>
            <a:r>
              <a:rPr lang="en-US" dirty="0">
                <a:latin typeface="+mj-lt"/>
              </a:rPr>
              <a:t>Kilometers of range mean kilometers between devices</a:t>
            </a:r>
          </a:p>
          <a:p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Detection of channel use is less reliable</a:t>
            </a:r>
          </a:p>
          <a:p>
            <a:pPr lvl="1"/>
            <a:r>
              <a:rPr lang="en-US" dirty="0">
                <a:latin typeface="+mj-lt"/>
              </a:rPr>
              <a:t>Active research in clear channel assessment for LPWANs</a:t>
            </a:r>
          </a:p>
          <a:p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Hidden terminal problem has a wider range</a:t>
            </a:r>
          </a:p>
          <a:p>
            <a:pPr lvl="1"/>
            <a:r>
              <a:rPr lang="en-US" dirty="0">
                <a:latin typeface="+mj-lt"/>
              </a:rPr>
              <a:t>Might make RTS/CTS more important</a:t>
            </a:r>
          </a:p>
          <a:p>
            <a:pPr lvl="1"/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Result: CSMA doesn’t dominate LPWANs like it does WLANs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FB2F0B-7588-4AE4-93EB-C74ACE1348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654259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3256CD-3225-4D30-86D7-B0DCB6F11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ZigBee history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662E97-4731-4E9F-BF89-A73BCE93CF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+mj-lt"/>
              </a:rPr>
              <a:t>Intertwined with the creation of 802.15.4</a:t>
            </a:r>
          </a:p>
          <a:p>
            <a:pPr lvl="1"/>
            <a:r>
              <a:rPr lang="en-US" dirty="0">
                <a:latin typeface="+mj-lt"/>
              </a:rPr>
              <a:t>Both are founded around the same time</a:t>
            </a:r>
          </a:p>
          <a:p>
            <a:pPr lvl="1"/>
            <a:r>
              <a:rPr lang="en-US" dirty="0">
                <a:latin typeface="+mj-lt"/>
              </a:rPr>
              <a:t>ZigBee Alliance involved in the original 802.15.4 specification</a:t>
            </a:r>
          </a:p>
          <a:p>
            <a:pPr lvl="2"/>
            <a:r>
              <a:rPr lang="en-US" dirty="0">
                <a:latin typeface="+mj-lt"/>
              </a:rPr>
              <a:t>Recently renamed: Connectivity Standards Alliance (CSA)</a:t>
            </a:r>
          </a:p>
          <a:p>
            <a:pPr lvl="1"/>
            <a:r>
              <a:rPr lang="en-US" dirty="0">
                <a:latin typeface="+mj-lt"/>
              </a:rPr>
              <a:t>Original plan: 802.11/</a:t>
            </a:r>
            <a:r>
              <a:rPr lang="en-US" dirty="0" err="1">
                <a:latin typeface="+mj-lt"/>
              </a:rPr>
              <a:t>WiFi</a:t>
            </a:r>
            <a:r>
              <a:rPr lang="en-US" dirty="0">
                <a:latin typeface="+mj-lt"/>
              </a:rPr>
              <a:t> &lt;-&gt; 802.15.4/ZigBee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335FCD-C219-4F59-8F83-3FFE45DCB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460545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1532F6E-4F5A-4571-9F88-06A2608B72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6464" y="101142"/>
            <a:ext cx="10208088" cy="6447731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70D658F0-6484-4A59-A132-DE7C54B629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6" y="228600"/>
            <a:ext cx="4290976" cy="685800"/>
          </a:xfrm>
        </p:spPr>
        <p:txBody>
          <a:bodyPr/>
          <a:lstStyle/>
          <a:p>
            <a:r>
              <a:rPr lang="en-US" dirty="0"/>
              <a:t>ZigBee stack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2601599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597B9-F7BD-4318-8A7B-FFDCBF474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of 802.15.4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893BB4-8809-44FF-94D8-1FF4FDA0EF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792" y="1476691"/>
            <a:ext cx="10515600" cy="4351338"/>
          </a:xfrm>
        </p:spPr>
        <p:txBody>
          <a:bodyPr/>
          <a:lstStyle/>
          <a:p>
            <a:r>
              <a:rPr lang="en-US" dirty="0">
                <a:latin typeface="+mj-lt"/>
              </a:rPr>
              <a:t>Basic answer: everything</a:t>
            </a:r>
          </a:p>
          <a:p>
            <a:pPr lvl="1"/>
            <a:r>
              <a:rPr lang="en-US" dirty="0">
                <a:latin typeface="+mj-lt"/>
              </a:rPr>
              <a:t>Reuse all of PHY (including non-2.4 GHz channels)</a:t>
            </a:r>
          </a:p>
          <a:p>
            <a:pPr lvl="1"/>
            <a:r>
              <a:rPr lang="en-US" dirty="0">
                <a:latin typeface="+mj-lt"/>
              </a:rPr>
              <a:t>Reuse all of MAC (including beacon-enabled network and GTS)</a:t>
            </a:r>
          </a:p>
          <a:p>
            <a:pPr lvl="2"/>
            <a:r>
              <a:rPr lang="en-US" dirty="0">
                <a:latin typeface="+mj-lt"/>
              </a:rPr>
              <a:t>Same CSMA/CA mechanism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C6E63C-ED9C-4661-BDCC-7465CB1BE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132</a:t>
            </a:fld>
            <a:endParaRPr lang="en-US"/>
          </a:p>
        </p:txBody>
      </p:sp>
      <p:pic>
        <p:nvPicPr>
          <p:cNvPr id="5" name="Picture 4" descr="Figure 5 from Home networking with IEEE 802.15.4: a developing standard for  low-rate wireless personal area networks | Semantic Scholar">
            <a:extLst>
              <a:ext uri="{FF2B5EF4-FFF2-40B4-BE49-F238E27FC236}">
                <a16:creationId xmlns:a16="http://schemas.microsoft.com/office/drawing/2014/main" id="{A32E9BD3-016F-4052-9CCB-6C3F4B9A6A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65608" y="3279438"/>
            <a:ext cx="4942306" cy="2548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39B0D5-83BB-4BBD-B5B5-04A5B383D4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0990" y="3429000"/>
            <a:ext cx="5333622" cy="8270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705E3EE-C3A8-4666-B22A-8716B439D0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4087" y="4864746"/>
            <a:ext cx="5360525" cy="672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56536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A3B332-F6D2-44B9-970C-5A1D3C07C9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ZigBee devices (same roles as 802.15.4 defines)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5A7D56-028C-49C4-8484-EDDFC1BB4E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>
                <a:latin typeface="+mj-lt"/>
              </a:rPr>
              <a:t>ZigBee Coordinator (ZC)</a:t>
            </a:r>
          </a:p>
          <a:p>
            <a:pPr lvl="1"/>
            <a:r>
              <a:rPr lang="en-US" dirty="0">
                <a:latin typeface="+mj-lt"/>
              </a:rPr>
              <a:t>Starts the network and decides on key parameters</a:t>
            </a:r>
          </a:p>
          <a:p>
            <a:pPr lvl="1"/>
            <a:r>
              <a:rPr lang="en-US" dirty="0">
                <a:latin typeface="+mj-lt"/>
              </a:rPr>
              <a:t>Is also a Router</a:t>
            </a:r>
          </a:p>
          <a:p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ZigBee Router (ZR)</a:t>
            </a:r>
          </a:p>
          <a:p>
            <a:pPr lvl="1"/>
            <a:r>
              <a:rPr lang="en-US" dirty="0">
                <a:latin typeface="+mj-lt"/>
              </a:rPr>
              <a:t>Higher-power, more-capable devices</a:t>
            </a:r>
          </a:p>
          <a:p>
            <a:pPr lvl="1"/>
            <a:r>
              <a:rPr lang="en-US" dirty="0">
                <a:latin typeface="+mj-lt"/>
              </a:rPr>
              <a:t>Radios always on (except during inactive </a:t>
            </a:r>
            <a:r>
              <a:rPr lang="en-US" dirty="0" err="1">
                <a:latin typeface="+mj-lt"/>
              </a:rPr>
              <a:t>superframe</a:t>
            </a:r>
            <a:r>
              <a:rPr lang="en-US" dirty="0">
                <a:latin typeface="+mj-lt"/>
              </a:rPr>
              <a:t>)</a:t>
            </a:r>
          </a:p>
          <a:p>
            <a:pPr lvl="1"/>
            <a:r>
              <a:rPr lang="en-US" dirty="0">
                <a:latin typeface="+mj-lt"/>
              </a:rPr>
              <a:t>Connect to one or more children</a:t>
            </a:r>
          </a:p>
          <a:p>
            <a:pPr lvl="1"/>
            <a:r>
              <a:rPr lang="en-US" dirty="0">
                <a:latin typeface="+mj-lt"/>
              </a:rPr>
              <a:t>Connect to one or more routers</a:t>
            </a:r>
          </a:p>
          <a:p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ZigBee End Device (ZED)</a:t>
            </a:r>
          </a:p>
          <a:p>
            <a:pPr lvl="1"/>
            <a:r>
              <a:rPr lang="en-US" dirty="0">
                <a:latin typeface="+mj-lt"/>
              </a:rPr>
              <a:t>Lower-power, less-capable devices</a:t>
            </a:r>
          </a:p>
          <a:p>
            <a:pPr lvl="1"/>
            <a:r>
              <a:rPr lang="en-US" dirty="0">
                <a:latin typeface="+mj-lt"/>
              </a:rPr>
              <a:t>Always a child of one router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F3BE02-CA0D-464F-AA11-83BF70CEB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9703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9BA0902-C06C-43E0-AD7B-912DAE64F2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8566" y="1297489"/>
            <a:ext cx="3976833" cy="345022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4CA38E8-4AE4-4111-A7FF-7BC23F4B1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Older ZigBee - tree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403F84-2A8B-4F8C-B4EF-892E57BAF0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latin typeface="+mj-lt"/>
              </a:rPr>
              <a:t>Original preferred topology</a:t>
            </a:r>
          </a:p>
          <a:p>
            <a:pPr lvl="1"/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Uses beacon-enabled network</a:t>
            </a:r>
          </a:p>
          <a:p>
            <a:pPr lvl="1"/>
            <a:r>
              <a:rPr lang="en-US" dirty="0">
                <a:latin typeface="+mj-lt"/>
              </a:rPr>
              <a:t>Synchronization via beacon </a:t>
            </a:r>
            <a:r>
              <a:rPr lang="en-US" dirty="0" err="1">
                <a:latin typeface="+mj-lt"/>
              </a:rPr>
              <a:t>superframes</a:t>
            </a:r>
            <a:endParaRPr lang="en-US" dirty="0">
              <a:latin typeface="+mj-lt"/>
            </a:endParaRPr>
          </a:p>
          <a:p>
            <a:pPr lvl="1"/>
            <a:r>
              <a:rPr lang="en-US" dirty="0">
                <a:latin typeface="+mj-lt"/>
              </a:rPr>
              <a:t>Can reduce power requirements for routers</a:t>
            </a:r>
          </a:p>
          <a:p>
            <a:pPr lvl="1"/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Some things get simpler</a:t>
            </a:r>
          </a:p>
          <a:p>
            <a:pPr lvl="1"/>
            <a:r>
              <a:rPr lang="en-US" dirty="0">
                <a:latin typeface="+mj-lt"/>
              </a:rPr>
              <a:t>Address assignment is simple</a:t>
            </a:r>
          </a:p>
          <a:p>
            <a:pPr lvl="2"/>
            <a:r>
              <a:rPr lang="en-US" dirty="0">
                <a:latin typeface="+mj-lt"/>
              </a:rPr>
              <a:t>If you restrict network size</a:t>
            </a:r>
          </a:p>
          <a:p>
            <a:pPr lvl="1"/>
            <a:r>
              <a:rPr lang="en-US" dirty="0">
                <a:latin typeface="+mj-lt"/>
              </a:rPr>
              <a:t>Routing is straightforward</a:t>
            </a:r>
          </a:p>
          <a:p>
            <a:pPr lvl="2"/>
            <a:r>
              <a:rPr lang="en-US" dirty="0">
                <a:latin typeface="+mj-lt"/>
              </a:rPr>
              <a:t>But likely more hops for router-to-router communication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45D854-7041-4CEA-A298-B9766A0FE1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813970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E15E27-1668-40F1-A363-3E4AF7007C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ZigBee tree network complications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00629C-482D-496B-BE5C-9389B4F407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latin typeface="+mj-lt"/>
              </a:rPr>
              <a:t>Distributed routing scheme limits topologies</a:t>
            </a:r>
          </a:p>
          <a:p>
            <a:pPr lvl="1"/>
            <a:r>
              <a:rPr lang="en-US" dirty="0">
                <a:latin typeface="+mj-lt"/>
              </a:rPr>
              <a:t>There is a limit on number of routers</a:t>
            </a:r>
          </a:p>
          <a:p>
            <a:pPr lvl="1"/>
            <a:r>
              <a:rPr lang="en-US" dirty="0">
                <a:latin typeface="+mj-lt"/>
              </a:rPr>
              <a:t>Each router has a maximum number of children</a:t>
            </a:r>
          </a:p>
          <a:p>
            <a:pPr lvl="1"/>
            <a:r>
              <a:rPr lang="en-US" dirty="0">
                <a:latin typeface="+mj-lt"/>
              </a:rPr>
              <a:t>There is a maximum limit for router depth</a:t>
            </a:r>
          </a:p>
          <a:p>
            <a:pPr lvl="1"/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Needs a beacon scheduling mechanism</a:t>
            </a:r>
          </a:p>
          <a:p>
            <a:pPr lvl="1"/>
            <a:r>
              <a:rPr lang="en-US" dirty="0">
                <a:latin typeface="+mj-lt"/>
              </a:rPr>
              <a:t>Each parent must both participate in a </a:t>
            </a:r>
            <a:r>
              <a:rPr lang="en-US" dirty="0" err="1">
                <a:latin typeface="+mj-lt"/>
              </a:rPr>
              <a:t>superframe</a:t>
            </a:r>
            <a:endParaRPr lang="en-US" dirty="0">
              <a:latin typeface="+mj-lt"/>
            </a:endParaRPr>
          </a:p>
          <a:p>
            <a:pPr lvl="1"/>
            <a:r>
              <a:rPr lang="en-US" dirty="0">
                <a:latin typeface="+mj-lt"/>
              </a:rPr>
              <a:t>And also send their own </a:t>
            </a:r>
            <a:r>
              <a:rPr lang="en-US" dirty="0" err="1">
                <a:latin typeface="+mj-lt"/>
              </a:rPr>
              <a:t>superframe</a:t>
            </a:r>
            <a:r>
              <a:rPr lang="en-US" dirty="0">
                <a:latin typeface="+mj-lt"/>
              </a:rPr>
              <a:t> beacons</a:t>
            </a:r>
          </a:p>
          <a:p>
            <a:pPr lvl="1"/>
            <a:r>
              <a:rPr lang="en-US" dirty="0">
                <a:latin typeface="+mj-lt"/>
              </a:rPr>
              <a:t>Need to keep inactive period large if there is significant router depth</a:t>
            </a:r>
          </a:p>
          <a:p>
            <a:pPr lvl="1"/>
            <a:r>
              <a:rPr lang="en-US" dirty="0">
                <a:latin typeface="+mj-lt"/>
              </a:rPr>
              <a:t>Each beacon includes a TX offset field specifying parent beacon time</a:t>
            </a:r>
          </a:p>
          <a:p>
            <a:pPr lvl="2"/>
            <a:r>
              <a:rPr lang="en-US" dirty="0">
                <a:latin typeface="+mj-lt"/>
              </a:rPr>
              <a:t>Helps prevent hidden terminal problem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0D1820-7A6F-475E-9EA8-24FD6139F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22777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0985B1FB-82A0-4E82-B0DF-5814A5DF83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7969" y="914400"/>
            <a:ext cx="4162425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F5062EC-A62A-483B-826E-CCF7F7BA1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Modern ZigBee – mesh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802391-922A-499D-9429-3F5321C273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>
                <a:latin typeface="+mj-lt"/>
              </a:rPr>
              <a:t>Presently preferred topology</a:t>
            </a:r>
          </a:p>
          <a:p>
            <a:pPr lvl="1"/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Uses non-beacon-enabled network</a:t>
            </a:r>
          </a:p>
          <a:p>
            <a:pPr lvl="1"/>
            <a:r>
              <a:rPr lang="en-US" dirty="0">
                <a:latin typeface="+mj-lt"/>
              </a:rPr>
              <a:t>All routers are always-on devices</a:t>
            </a:r>
          </a:p>
          <a:p>
            <a:pPr lvl="1"/>
            <a:r>
              <a:rPr lang="en-US" dirty="0">
                <a:latin typeface="+mj-lt"/>
              </a:rPr>
              <a:t>Allows arbitrary communication between routers</a:t>
            </a:r>
          </a:p>
          <a:p>
            <a:pPr lvl="1"/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Some tradeoffs</a:t>
            </a:r>
          </a:p>
          <a:p>
            <a:pPr lvl="1"/>
            <a:r>
              <a:rPr lang="en-US" dirty="0">
                <a:latin typeface="+mj-lt"/>
              </a:rPr>
              <a:t>Higher power routers</a:t>
            </a:r>
          </a:p>
          <a:p>
            <a:pPr lvl="1"/>
            <a:r>
              <a:rPr lang="en-US" dirty="0">
                <a:latin typeface="+mj-lt"/>
              </a:rPr>
              <a:t>Routing more complicated (potentially better algorithms though)</a:t>
            </a:r>
          </a:p>
          <a:p>
            <a:pPr lvl="1"/>
            <a:r>
              <a:rPr lang="en-US" dirty="0">
                <a:latin typeface="+mj-lt"/>
              </a:rPr>
              <a:t>Addressing more complicated</a:t>
            </a:r>
          </a:p>
          <a:p>
            <a:pPr lvl="2"/>
            <a:r>
              <a:rPr lang="en-US" dirty="0">
                <a:latin typeface="+mj-lt"/>
              </a:rPr>
              <a:t>Assign random addresses to each node</a:t>
            </a:r>
          </a:p>
          <a:p>
            <a:pPr lvl="2"/>
            <a:r>
              <a:rPr lang="en-US" dirty="0">
                <a:latin typeface="+mj-lt"/>
              </a:rPr>
              <a:t>Include a method for address conflict resolution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4BFCAD-8938-43F2-B4CC-A856D40D59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784637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597B9-F7BD-4318-8A7B-FFDCBF474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ZigBee End Device polling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893BB4-8809-44FF-94D8-1FF4FDA0EF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Packets are held in ZigBee Routers for up to 7.68 seconds</a:t>
            </a:r>
          </a:p>
          <a:p>
            <a:pPr lvl="1"/>
            <a:r>
              <a:rPr lang="en-US" dirty="0">
                <a:latin typeface="+mj-lt"/>
              </a:rPr>
              <a:t>Compare to undefined duration for Thread (at least minutes)</a:t>
            </a:r>
          </a:p>
          <a:p>
            <a:pPr lvl="1"/>
            <a:r>
              <a:rPr lang="en-US" dirty="0">
                <a:latin typeface="+mj-lt"/>
              </a:rPr>
              <a:t>Reduction in “low energy” capability for end devices</a:t>
            </a:r>
          </a:p>
          <a:p>
            <a:pPr lvl="1"/>
            <a:r>
              <a:rPr lang="en-US" dirty="0">
                <a:latin typeface="+mj-lt"/>
              </a:rPr>
              <a:t>Limiting timeouts makes Router design simpler</a:t>
            </a:r>
          </a:p>
          <a:p>
            <a:pPr lvl="1"/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ZigBee codifies polling behavior for End Devices</a:t>
            </a:r>
          </a:p>
          <a:p>
            <a:pPr lvl="1"/>
            <a:r>
              <a:rPr lang="en-US" dirty="0">
                <a:latin typeface="+mj-lt"/>
              </a:rPr>
              <a:t>Long Polling - steady state polling period, example: 7.5 seconds</a:t>
            </a:r>
          </a:p>
          <a:p>
            <a:pPr lvl="1"/>
            <a:r>
              <a:rPr lang="en-US" dirty="0">
                <a:latin typeface="+mj-lt"/>
              </a:rPr>
              <a:t>Short Polling – polling period while waiting on data, example: 1 second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C6E63C-ED9C-4661-BDCC-7465CB1BE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314827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35D0C3-050B-4A5C-AB37-80F336195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ZigBee application-layer terms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4AE774-0801-45D9-9449-176C38C166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Devices act as servers and clients</a:t>
            </a:r>
          </a:p>
          <a:p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Profiles – details application-level features</a:t>
            </a:r>
          </a:p>
          <a:p>
            <a:pPr lvl="1"/>
            <a:r>
              <a:rPr lang="en-US" dirty="0">
                <a:latin typeface="+mj-lt"/>
              </a:rPr>
              <a:t>Includes network configurations</a:t>
            </a:r>
          </a:p>
          <a:p>
            <a:pPr lvl="2"/>
            <a:r>
              <a:rPr lang="en-US" dirty="0">
                <a:latin typeface="+mj-lt"/>
              </a:rPr>
              <a:t>For example: security or reliability</a:t>
            </a:r>
          </a:p>
          <a:p>
            <a:pPr lvl="2"/>
            <a:endParaRPr lang="en-US" dirty="0">
              <a:latin typeface="+mj-lt"/>
            </a:endParaRPr>
          </a:p>
          <a:p>
            <a:pPr lvl="1"/>
            <a:r>
              <a:rPr lang="en-US" dirty="0">
                <a:latin typeface="+mj-lt"/>
              </a:rPr>
              <a:t>Includes definitions of various Device Types</a:t>
            </a:r>
          </a:p>
          <a:p>
            <a:pPr lvl="2"/>
            <a:r>
              <a:rPr lang="en-US" dirty="0">
                <a:latin typeface="+mj-lt"/>
              </a:rPr>
              <a:t>Specify a collection mandatory and optional Clusters</a:t>
            </a:r>
          </a:p>
          <a:p>
            <a:pPr lvl="2"/>
            <a:r>
              <a:rPr lang="en-US" dirty="0">
                <a:latin typeface="+mj-lt"/>
              </a:rPr>
              <a:t>Clusters – collection of Attributes and Commands</a:t>
            </a:r>
          </a:p>
          <a:p>
            <a:pPr lvl="3"/>
            <a:r>
              <a:rPr lang="en-US" dirty="0">
                <a:latin typeface="+mj-lt"/>
              </a:rPr>
              <a:t>Attributes – information, readable and/or writable</a:t>
            </a:r>
          </a:p>
          <a:p>
            <a:pPr lvl="3"/>
            <a:r>
              <a:rPr lang="en-US" dirty="0">
                <a:latin typeface="+mj-lt"/>
              </a:rPr>
              <a:t>Commands – control, writable, may elicit a response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FCAF5F-6857-400D-90BA-C9B9D7929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769653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FA33FA0-09BB-4520-B3C4-34CDB28D6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Analogies between BLE and ZigBee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FE347D7-4747-4732-BF9C-4659E376AC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BLE Profile</a:t>
            </a:r>
          </a:p>
          <a:p>
            <a:endParaRPr lang="en-US" dirty="0"/>
          </a:p>
          <a:p>
            <a:r>
              <a:rPr lang="en-US" dirty="0"/>
              <a:t>BLE Service</a:t>
            </a:r>
          </a:p>
          <a:p>
            <a:endParaRPr lang="en-US" dirty="0"/>
          </a:p>
          <a:p>
            <a:r>
              <a:rPr lang="en-US" dirty="0"/>
              <a:t>BLE Characteristic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3BA3C6-B6F7-4F2F-A454-A7C6B1DE4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139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FFF1800-7B2B-4E65-9159-FB2C868397BE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ZigBee Profile + Device Type</a:t>
            </a:r>
          </a:p>
          <a:p>
            <a:endParaRPr lang="en-US" dirty="0"/>
          </a:p>
          <a:p>
            <a:r>
              <a:rPr lang="en-US" dirty="0"/>
              <a:t>ZigBee Cluster</a:t>
            </a:r>
          </a:p>
          <a:p>
            <a:endParaRPr lang="en-US" dirty="0"/>
          </a:p>
          <a:p>
            <a:r>
              <a:rPr lang="en-US" dirty="0"/>
              <a:t>ZigBee Attribute</a:t>
            </a:r>
          </a:p>
          <a:p>
            <a:r>
              <a:rPr lang="en-US" dirty="0"/>
              <a:t>Also ~ZigBee Commands</a:t>
            </a:r>
          </a:p>
        </p:txBody>
      </p:sp>
    </p:spTree>
    <p:extLst>
      <p:ext uri="{BB962C8B-B14F-4D97-AF65-F5344CB8AC3E}">
        <p14:creationId xmlns:p14="http://schemas.microsoft.com/office/powerpoint/2010/main" val="28985829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6A2E6-F229-49E6-8CA3-053BF1A40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LPWANs overview (common qualities)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7C2234-E7BD-4C5B-BC6E-4224B0910D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latin typeface="+mj-lt"/>
              </a:rPr>
              <a:t>Unlicensed 915 MHz band (902-928 MHz)</a:t>
            </a:r>
          </a:p>
          <a:p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Higher power transmissions: ~20 dBm (100 </a:t>
            </a:r>
            <a:r>
              <a:rPr lang="en-US" dirty="0" err="1">
                <a:latin typeface="+mj-lt"/>
              </a:rPr>
              <a:t>mW</a:t>
            </a:r>
            <a:r>
              <a:rPr lang="en-US" dirty="0">
                <a:latin typeface="+mj-lt"/>
              </a:rPr>
              <a:t>)</a:t>
            </a:r>
          </a:p>
          <a:p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Low data rate 100 kbps or less</a:t>
            </a:r>
          </a:p>
          <a:p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Range on the order of multiple kilometers</a:t>
            </a:r>
          </a:p>
          <a:p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Simple Aloha access control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A28694-055C-4CCA-A335-B7F97CE5D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865284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496C9C6-B8F4-4E16-930E-CB1FFEC79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ZigBee network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C6E63C-ED9C-4661-BDCC-7465CB1BE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140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2D6A5CC-27B2-4C49-9D41-4C5D6ED822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0636" y="1803918"/>
            <a:ext cx="5652579" cy="4333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277176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28F7E1-0870-46ED-A213-954C13EA2B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851" y="214902"/>
            <a:ext cx="10515600" cy="1325563"/>
          </a:xfrm>
        </p:spPr>
        <p:txBody>
          <a:bodyPr/>
          <a:lstStyle/>
          <a:p>
            <a:r>
              <a:rPr lang="en-US" dirty="0"/>
              <a:t>A problem: the siloed internet of things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07BF98-7142-4F33-AF72-08D6E47862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6181246" cy="5029200"/>
          </a:xfrm>
        </p:spPr>
        <p:txBody>
          <a:bodyPr>
            <a:normAutofit/>
          </a:bodyPr>
          <a:lstStyle/>
          <a:p>
            <a:r>
              <a:rPr lang="en-US" dirty="0">
                <a:latin typeface="+mj-lt"/>
              </a:rPr>
              <a:t>Problem: companies are more interested in selling you the whole stack</a:t>
            </a:r>
          </a:p>
          <a:p>
            <a:pPr lvl="1"/>
            <a:r>
              <a:rPr lang="en-US" dirty="0">
                <a:latin typeface="+mj-lt"/>
              </a:rPr>
              <a:t>Which then makes it harder for devices to be interoperable</a:t>
            </a:r>
          </a:p>
          <a:p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This is not Thread or IP-specific, but a problem all IoT devices are facing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93B54F-2177-4419-8138-600F8C060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141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9200000-79B4-494C-9248-8ADB9F1BF7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8841" y="1379544"/>
            <a:ext cx="4791553" cy="4098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0169974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28F7E1-0870-46ED-A213-954C13EA2B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851" y="214902"/>
            <a:ext cx="10515600" cy="1325563"/>
          </a:xfrm>
        </p:spPr>
        <p:txBody>
          <a:bodyPr/>
          <a:lstStyle/>
          <a:p>
            <a:r>
              <a:rPr lang="en-US" dirty="0"/>
              <a:t>Matter Wireless Standard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93B54F-2177-4419-8138-600F8C060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142</a:t>
            </a:fld>
            <a:endParaRPr lang="en-US"/>
          </a:p>
        </p:txBody>
      </p:sp>
      <p:pic>
        <p:nvPicPr>
          <p:cNvPr id="7" name="Online Media 6" descr="Matter Network Transport - Connectivity Standards Alliance">
            <a:hlinkClick r:id="" action="ppaction://media"/>
            <a:extLst>
              <a:ext uri="{FF2B5EF4-FFF2-40B4-BE49-F238E27FC236}">
                <a16:creationId xmlns:a16="http://schemas.microsoft.com/office/drawing/2014/main" id="{E3A19EC6-DF8A-B16A-E926-0D0C0E305E27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808480" y="1606550"/>
            <a:ext cx="8197669" cy="4631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094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94373" y="1994565"/>
            <a:ext cx="8003247" cy="1509963"/>
          </a:xfrm>
        </p:spPr>
        <p:txBody>
          <a:bodyPr>
            <a:normAutofit/>
          </a:bodyPr>
          <a:lstStyle/>
          <a:p>
            <a:r>
              <a:rPr lang="en-GB" sz="7200" u="none" strike="noStrike" dirty="0">
                <a:effectLst/>
                <a:latin typeface="+mn-lt"/>
              </a:rPr>
              <a:t>Wireless Networking</a:t>
            </a:r>
            <a:endParaRPr lang="en-US" sz="52100" dirty="0">
              <a:latin typeface="+mn-lt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5345" y="3981328"/>
            <a:ext cx="11101304" cy="2229859"/>
          </a:xfrm>
        </p:spPr>
        <p:txBody>
          <a:bodyPr>
            <a:normAutofit fontScale="85000" lnSpcReduction="20000"/>
          </a:bodyPr>
          <a:lstStyle/>
          <a:p>
            <a:r>
              <a:rPr lang="en-US" sz="4800" dirty="0">
                <a:latin typeface="+mj-lt"/>
              </a:rPr>
              <a:t>Ambuj Varshney</a:t>
            </a:r>
          </a:p>
          <a:p>
            <a:r>
              <a:rPr lang="en-US" sz="3000" dirty="0">
                <a:latin typeface="+mj-lt"/>
              </a:rPr>
              <a:t>Assistant Professor,  National University of Singapore</a:t>
            </a:r>
          </a:p>
          <a:p>
            <a:r>
              <a:rPr lang="en-US" sz="3000" dirty="0">
                <a:latin typeface="+mj-lt"/>
              </a:rPr>
              <a:t>Wireless, Embedded Intelligence, Sensing, and Emerging Technologies Group</a:t>
            </a:r>
          </a:p>
          <a:p>
            <a:r>
              <a:rPr lang="en-US" sz="2800" dirty="0">
                <a:latin typeface="+mj-lt"/>
                <a:hlinkClick r:id="rId3"/>
              </a:rPr>
              <a:t>ambujv@nus.edu.sg</a:t>
            </a:r>
            <a:endParaRPr lang="en-US" sz="2800" dirty="0">
              <a:latin typeface="+mj-lt"/>
            </a:endParaRPr>
          </a:p>
          <a:p>
            <a:r>
              <a:rPr lang="en-US" dirty="0">
                <a:latin typeface="+mj-lt"/>
              </a:rPr>
              <a:t> 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BDF4DBD-F86A-48EC-B4BE-E9B66CFF2E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B7451-1438-CB4A-8106-82A64F1C7D7B}" type="slidenum">
              <a:rPr lang="sv-SE" smtClean="0"/>
              <a:t>143</a:t>
            </a:fld>
            <a:endParaRPr lang="sv-SE"/>
          </a:p>
        </p:txBody>
      </p:sp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7820BC9A-65F8-C5DC-AC87-8B4EAD88B9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60068" y="5241576"/>
            <a:ext cx="1187463" cy="1566945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831862D1-FE66-F2B3-6774-3511C03148E6}"/>
              </a:ext>
            </a:extLst>
          </p:cNvPr>
          <p:cNvSpPr txBox="1">
            <a:spLocks/>
          </p:cNvSpPr>
          <p:nvPr/>
        </p:nvSpPr>
        <p:spPr>
          <a:xfrm>
            <a:off x="1374826" y="2232965"/>
            <a:ext cx="9442345" cy="150996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2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521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86299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263"/>
    </mc:Choice>
    <mc:Fallback xmlns="">
      <p:transition spd="slow" advTm="32263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LoRaWAN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48590-1808-4AA5-B592-C13E71EF3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Open communication standard built with proprietary </a:t>
            </a:r>
            <a:r>
              <a:rPr lang="en-US" dirty="0" err="1">
                <a:latin typeface="+mj-lt"/>
              </a:rPr>
              <a:t>LoRa</a:t>
            </a:r>
            <a:r>
              <a:rPr lang="en-US" dirty="0">
                <a:latin typeface="+mj-lt"/>
              </a:rPr>
              <a:t> PHY</a:t>
            </a:r>
          </a:p>
          <a:p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Operates in the unlicensed band</a:t>
            </a:r>
          </a:p>
          <a:p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Low data rate (1-20 kbps) and long range (~5 km)</a:t>
            </a:r>
          </a:p>
          <a:p>
            <a:pPr lvl="1"/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Most popular LPWAN protocol</a:t>
            </a:r>
          </a:p>
          <a:p>
            <a:pPr lvl="1"/>
            <a:r>
              <a:rPr lang="en-US" dirty="0">
                <a:latin typeface="+mj-lt"/>
              </a:rPr>
              <a:t>Academic research and industry involvement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15</a:t>
            </a:fld>
            <a:endParaRPr 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8DBAE16E-74B3-2F04-298F-7649D43244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6164" y="4563082"/>
            <a:ext cx="3497636" cy="1748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1481CA64-3FA1-0048-F87C-DF1AE4E3D6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sv-SE" dirty="0" err="1"/>
              <a:t>ambujv@nus.edu.sg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2204122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F453E6-2ACA-491F-B936-AA73760FB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LoRa employs a different modulation scheme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A2BEA4-3E6C-47F6-A244-B5CF9F1FFE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Chirp Spread Spectrum (CSS): Modulation technique where frequency is varied linearly from lowest to highest within a channel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C40D1F-38B0-4048-B0F2-E2F8ED512A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16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F35C156-0D3F-4691-9C16-3364642ED4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1430" y="2936131"/>
            <a:ext cx="8489139" cy="3330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1">
            <a:extLst>
              <a:ext uri="{FF2B5EF4-FFF2-40B4-BE49-F238E27FC236}">
                <a16:creationId xmlns:a16="http://schemas.microsoft.com/office/drawing/2014/main" id="{61E3EABF-4B55-7C9A-2CCE-8A38138326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sv-SE" dirty="0" err="1"/>
              <a:t>ambujv@nus.edu.sg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4199091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E866C-FB3D-4B24-B0A4-216390F7B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Chirp Spread Spectrum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E13252-38BE-4EAD-AC40-718D08DC9E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Data is modulated in the starting and ending points of chirp</a:t>
            </a:r>
          </a:p>
          <a:p>
            <a:pPr lvl="1"/>
            <a:r>
              <a:rPr lang="en-US" dirty="0">
                <a:latin typeface="+mj-lt"/>
              </a:rPr>
              <a:t>Frequency increases linearly, modulo bounds of the channel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A439E0-E321-4CB9-B16F-AA7FCC2C1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17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2C2BE38-7D43-4E36-951A-27413F0167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247764"/>
            <a:ext cx="10601325" cy="239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1">
            <a:extLst>
              <a:ext uri="{FF2B5EF4-FFF2-40B4-BE49-F238E27FC236}">
                <a16:creationId xmlns:a16="http://schemas.microsoft.com/office/drawing/2014/main" id="{67B3B08B-7A98-D04F-AEE7-D10BF1CDA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sv-SE" dirty="0" err="1"/>
              <a:t>ambujv@nus.edu.sg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4935095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8144B-88E8-46F1-B15D-457A2CEDE5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+mn-lt"/>
              </a:rPr>
              <a:t>Spreading factor of CSS modulation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527F54-6362-46D1-8DC5-C0FA91A2A0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75837"/>
            <a:ext cx="10972800" cy="1979612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latin typeface="+mj-lt"/>
              </a:rPr>
              <a:t>Spreading Factor is essentially the rate-of-change of frequency</a:t>
            </a:r>
          </a:p>
          <a:p>
            <a:pPr lvl="1"/>
            <a:r>
              <a:rPr lang="en-US" dirty="0">
                <a:latin typeface="+mj-lt"/>
              </a:rPr>
              <a:t>Slope of the line</a:t>
            </a:r>
          </a:p>
          <a:p>
            <a:pPr lvl="1"/>
            <a:r>
              <a:rPr lang="en-US" dirty="0">
                <a:latin typeface="+mj-lt"/>
              </a:rPr>
              <a:t>Lower values of spreading factor (steeper slope) are faster data rate</a:t>
            </a:r>
          </a:p>
          <a:p>
            <a:r>
              <a:rPr lang="en-US" dirty="0">
                <a:latin typeface="+mj-lt"/>
              </a:rPr>
              <a:t>Important: different spreading factors are (mostly) orthogonal!</a:t>
            </a:r>
          </a:p>
          <a:p>
            <a:pPr lvl="1"/>
            <a:r>
              <a:rPr lang="en-US" dirty="0">
                <a:latin typeface="+mj-lt"/>
              </a:rPr>
              <a:t>Two can overlap in time, space, and channel without a collision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5C317B-BB75-4410-A1B5-1DCDAA684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18</a:t>
            </a:fld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68AEC84-80ED-4342-B93A-8E991B6ECC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1" t="3898" r="6452" b="4915"/>
          <a:stretch/>
        </p:blipFill>
        <p:spPr bwMode="auto">
          <a:xfrm>
            <a:off x="2686928" y="3429000"/>
            <a:ext cx="5668695" cy="3183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90013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24E37-F4D1-488E-BE93-29C08CE3D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Channel allocation for LoRa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878D8A-523C-432C-85F5-9B2DE681C1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7257" y="4010024"/>
            <a:ext cx="10972800" cy="2482851"/>
          </a:xfrm>
        </p:spPr>
        <p:txBody>
          <a:bodyPr>
            <a:normAutofit/>
          </a:bodyPr>
          <a:lstStyle/>
          <a:p>
            <a:r>
              <a:rPr lang="en-US" dirty="0">
                <a:latin typeface="+mj-lt"/>
              </a:rPr>
              <a:t>Sixty-four, 125 kHz uplink channels</a:t>
            </a:r>
          </a:p>
          <a:p>
            <a:pPr lvl="1"/>
            <a:r>
              <a:rPr lang="en-US" dirty="0">
                <a:latin typeface="+mj-lt"/>
              </a:rPr>
              <a:t>Frequency Hopping over the 64 uplink channels</a:t>
            </a:r>
          </a:p>
          <a:p>
            <a:pPr lvl="1"/>
            <a:r>
              <a:rPr lang="en-US" dirty="0">
                <a:latin typeface="+mj-lt"/>
              </a:rPr>
              <a:t>Plus eight, 500 kHz overlapping uplink channels (not well used in practice)</a:t>
            </a:r>
          </a:p>
          <a:p>
            <a:pPr lvl="1"/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Eight, 500 kHz downlink channels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73FD3B-144B-46D6-A962-180B6C53D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19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385164B-BAF1-4CC9-8D9A-D3004A9219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7279" y="1690688"/>
            <a:ext cx="9232755" cy="2052245"/>
          </a:xfrm>
          <a:prstGeom prst="rect">
            <a:avLst/>
          </a:prstGeom>
        </p:spPr>
      </p:pic>
      <p:sp>
        <p:nvSpPr>
          <p:cNvPr id="5" name="Footer Placeholder 1">
            <a:extLst>
              <a:ext uri="{FF2B5EF4-FFF2-40B4-BE49-F238E27FC236}">
                <a16:creationId xmlns:a16="http://schemas.microsoft.com/office/drawing/2014/main" id="{3BD65118-8926-DEC6-656A-CFD45772AC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sv-SE" dirty="0" err="1"/>
              <a:t>ambujv@nus.edu.sg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1333810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2126" y="3102883"/>
            <a:ext cx="9367748" cy="169332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800" dirty="0"/>
              <a:t>Administration and Course Logistics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>
              <a:latin typeface="+mj-lt"/>
            </a:endParaRPr>
          </a:p>
          <a:p>
            <a:endParaRPr lang="en-US" dirty="0">
              <a:latin typeface="+mj-lt"/>
            </a:endParaRP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9E4C5F5A-700B-44FB-9E95-6F4C5C125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B7451-1438-CB4A-8106-82A64F1C7D7B}" type="slidenum">
              <a:rPr lang="sv-SE" smtClean="0"/>
              <a:t>2</a:t>
            </a:fld>
            <a:endParaRPr lang="sv-SE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BF8FC63-B61F-4084-9936-C126CAD46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dirty="0" err="1"/>
              <a:t>ambujv@nus.edu.sg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0470000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4D567-2710-4905-8B85-C712A93EF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+mn-lt"/>
              </a:rPr>
              <a:t>LoRa</a:t>
            </a:r>
            <a:r>
              <a:rPr lang="en-US" dirty="0">
                <a:latin typeface="+mn-lt"/>
              </a:rPr>
              <a:t> data rates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24068207-08DB-4D93-8CFF-DD8273B5783E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935124" y="571500"/>
          <a:ext cx="5649279" cy="5715000"/>
        </p:xfrm>
        <a:graphic>
          <a:graphicData uri="http://schemas.openxmlformats.org/drawingml/2006/table">
            <a:tbl>
              <a:tblPr firstRow="1">
                <a:tableStyleId>{073A0DAA-6AF3-43AB-8588-CEC1D06C72B9}</a:tableStyleId>
              </a:tblPr>
              <a:tblGrid>
                <a:gridCol w="2135505">
                  <a:extLst>
                    <a:ext uri="{9D8B030D-6E8A-4147-A177-3AD203B41FA5}">
                      <a16:colId xmlns:a16="http://schemas.microsoft.com/office/drawing/2014/main" val="1037620294"/>
                    </a:ext>
                  </a:extLst>
                </a:gridCol>
                <a:gridCol w="2205355">
                  <a:extLst>
                    <a:ext uri="{9D8B030D-6E8A-4147-A177-3AD203B41FA5}">
                      <a16:colId xmlns:a16="http://schemas.microsoft.com/office/drawing/2014/main" val="2867178045"/>
                    </a:ext>
                  </a:extLst>
                </a:gridCol>
                <a:gridCol w="1308419">
                  <a:extLst>
                    <a:ext uri="{9D8B030D-6E8A-4147-A177-3AD203B41FA5}">
                      <a16:colId xmlns:a16="http://schemas.microsoft.com/office/drawing/2014/main" val="2651060508"/>
                    </a:ext>
                  </a:extLst>
                </a:gridCol>
              </a:tblGrid>
              <a:tr h="375920">
                <a:tc>
                  <a:txBody>
                    <a:bodyPr/>
                    <a:lstStyle/>
                    <a:p>
                      <a:r>
                        <a:rPr lang="en-US" sz="1900" dirty="0">
                          <a:solidFill>
                            <a:schemeClr val="tx1"/>
                          </a:solidFill>
                        </a:rPr>
                        <a:t>Data Rate Index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dirty="0">
                          <a:solidFill>
                            <a:schemeClr val="tx1"/>
                          </a:solidFill>
                        </a:rPr>
                        <a:t>Spreading Factor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dirty="0">
                          <a:solidFill>
                            <a:schemeClr val="tx1"/>
                          </a:solidFill>
                        </a:rPr>
                        <a:t>Bit Rate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4696900"/>
                  </a:ext>
                </a:extLst>
              </a:tr>
              <a:tr h="375920">
                <a:tc gridSpan="3">
                  <a:txBody>
                    <a:bodyPr/>
                    <a:lstStyle/>
                    <a:p>
                      <a:r>
                        <a:rPr lang="en-US" sz="1900" i="1" dirty="0">
                          <a:solidFill>
                            <a:schemeClr val="tx1"/>
                          </a:solidFill>
                        </a:rPr>
                        <a:t>125 kHz Uplink Rates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87042396"/>
                  </a:ext>
                </a:extLst>
              </a:tr>
              <a:tr h="375920">
                <a:tc>
                  <a:txBody>
                    <a:bodyPr/>
                    <a:lstStyle/>
                    <a:p>
                      <a:r>
                        <a:rPr lang="en-US" sz="19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dirty="0">
                          <a:solidFill>
                            <a:schemeClr val="tx1"/>
                          </a:solidFill>
                        </a:rPr>
                        <a:t>SF10, 125 kHz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dirty="0">
                          <a:solidFill>
                            <a:schemeClr val="tx1"/>
                          </a:solidFill>
                        </a:rPr>
                        <a:t>980 bps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1639653"/>
                  </a:ext>
                </a:extLst>
              </a:tr>
              <a:tr h="375920">
                <a:tc>
                  <a:txBody>
                    <a:bodyPr/>
                    <a:lstStyle/>
                    <a:p>
                      <a:r>
                        <a:rPr lang="en-US" sz="19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dirty="0">
                          <a:solidFill>
                            <a:schemeClr val="tx1"/>
                          </a:solidFill>
                        </a:rPr>
                        <a:t>SF9, 125 kHz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dirty="0">
                          <a:solidFill>
                            <a:schemeClr val="tx1"/>
                          </a:solidFill>
                        </a:rPr>
                        <a:t>1760 bps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5064749"/>
                  </a:ext>
                </a:extLst>
              </a:tr>
              <a:tr h="375920">
                <a:tc>
                  <a:txBody>
                    <a:bodyPr/>
                    <a:lstStyle/>
                    <a:p>
                      <a:r>
                        <a:rPr lang="en-US" sz="19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dirty="0">
                          <a:solidFill>
                            <a:schemeClr val="tx1"/>
                          </a:solidFill>
                        </a:rPr>
                        <a:t>SF8, 125 kHz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dirty="0">
                          <a:solidFill>
                            <a:schemeClr val="tx1"/>
                          </a:solidFill>
                        </a:rPr>
                        <a:t>3125 bps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70140506"/>
                  </a:ext>
                </a:extLst>
              </a:tr>
              <a:tr h="375920">
                <a:tc>
                  <a:txBody>
                    <a:bodyPr/>
                    <a:lstStyle/>
                    <a:p>
                      <a:r>
                        <a:rPr lang="en-US" sz="19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dirty="0">
                          <a:solidFill>
                            <a:schemeClr val="tx1"/>
                          </a:solidFill>
                        </a:rPr>
                        <a:t>SF7, 125 kHz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dirty="0">
                          <a:solidFill>
                            <a:schemeClr val="tx1"/>
                          </a:solidFill>
                        </a:rPr>
                        <a:t>5470 bps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3153883"/>
                  </a:ext>
                </a:extLst>
              </a:tr>
              <a:tr h="375920">
                <a:tc gridSpan="3">
                  <a:txBody>
                    <a:bodyPr/>
                    <a:lstStyle/>
                    <a:p>
                      <a:r>
                        <a:rPr lang="en-US" sz="1900" i="1" dirty="0">
                          <a:solidFill>
                            <a:schemeClr val="tx1"/>
                          </a:solidFill>
                        </a:rPr>
                        <a:t>500 kHz Uplink Rates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8340748"/>
                  </a:ext>
                </a:extLst>
              </a:tr>
              <a:tr h="375920">
                <a:tc>
                  <a:txBody>
                    <a:bodyPr/>
                    <a:lstStyle/>
                    <a:p>
                      <a:r>
                        <a:rPr lang="en-US" sz="19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dirty="0">
                          <a:solidFill>
                            <a:schemeClr val="tx1"/>
                          </a:solidFill>
                        </a:rPr>
                        <a:t>SF8, 500 kHz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dirty="0">
                          <a:solidFill>
                            <a:schemeClr val="tx1"/>
                          </a:solidFill>
                        </a:rPr>
                        <a:t>12500 bps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5111736"/>
                  </a:ext>
                </a:extLst>
              </a:tr>
              <a:tr h="375920">
                <a:tc gridSpan="3">
                  <a:txBody>
                    <a:bodyPr/>
                    <a:lstStyle/>
                    <a:p>
                      <a:r>
                        <a:rPr lang="en-US" sz="1900" i="1" dirty="0">
                          <a:solidFill>
                            <a:schemeClr val="tx1"/>
                          </a:solidFill>
                        </a:rPr>
                        <a:t>500 kHz Downlink Rates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88279253"/>
                  </a:ext>
                </a:extLst>
              </a:tr>
              <a:tr h="375920">
                <a:tc>
                  <a:txBody>
                    <a:bodyPr/>
                    <a:lstStyle/>
                    <a:p>
                      <a:r>
                        <a:rPr lang="en-US" sz="19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dirty="0">
                          <a:solidFill>
                            <a:schemeClr val="tx1"/>
                          </a:solidFill>
                        </a:rPr>
                        <a:t>SF12, 500 kHz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dirty="0">
                          <a:solidFill>
                            <a:schemeClr val="tx1"/>
                          </a:solidFill>
                        </a:rPr>
                        <a:t>980 bps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8618351"/>
                  </a:ext>
                </a:extLst>
              </a:tr>
              <a:tr h="375920">
                <a:tc>
                  <a:txBody>
                    <a:bodyPr/>
                    <a:lstStyle/>
                    <a:p>
                      <a:r>
                        <a:rPr lang="en-US" sz="19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dirty="0">
                          <a:solidFill>
                            <a:schemeClr val="tx1"/>
                          </a:solidFill>
                        </a:rPr>
                        <a:t>SF11, 500 kHz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dirty="0">
                          <a:solidFill>
                            <a:schemeClr val="tx1"/>
                          </a:solidFill>
                        </a:rPr>
                        <a:t>1760 bps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1777717"/>
                  </a:ext>
                </a:extLst>
              </a:tr>
              <a:tr h="375920">
                <a:tc>
                  <a:txBody>
                    <a:bodyPr/>
                    <a:lstStyle/>
                    <a:p>
                      <a:r>
                        <a:rPr lang="en-US" sz="190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dirty="0">
                          <a:solidFill>
                            <a:schemeClr val="tx1"/>
                          </a:solidFill>
                        </a:rPr>
                        <a:t>SF10, 500 kHz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dirty="0">
                          <a:solidFill>
                            <a:schemeClr val="tx1"/>
                          </a:solidFill>
                        </a:rPr>
                        <a:t>3900 bps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37645"/>
                  </a:ext>
                </a:extLst>
              </a:tr>
              <a:tr h="375920">
                <a:tc>
                  <a:txBody>
                    <a:bodyPr/>
                    <a:lstStyle/>
                    <a:p>
                      <a:r>
                        <a:rPr lang="en-US" sz="1900" dirty="0">
                          <a:solidFill>
                            <a:schemeClr val="tx1"/>
                          </a:solidFill>
                        </a:rPr>
                        <a:t>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dirty="0">
                          <a:solidFill>
                            <a:schemeClr val="tx1"/>
                          </a:solidFill>
                        </a:rPr>
                        <a:t>SF9, 500 kHz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dirty="0">
                          <a:solidFill>
                            <a:schemeClr val="tx1"/>
                          </a:solidFill>
                        </a:rPr>
                        <a:t>7000 bps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9529547"/>
                  </a:ext>
                </a:extLst>
              </a:tr>
              <a:tr h="375920">
                <a:tc>
                  <a:txBody>
                    <a:bodyPr/>
                    <a:lstStyle/>
                    <a:p>
                      <a:r>
                        <a:rPr lang="en-US" sz="1900" dirty="0">
                          <a:solidFill>
                            <a:schemeClr val="tx1"/>
                          </a:solidFill>
                        </a:rPr>
                        <a:t>12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dirty="0">
                          <a:solidFill>
                            <a:schemeClr val="tx1"/>
                          </a:solidFill>
                        </a:rPr>
                        <a:t>SF8, 500 kHz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dirty="0">
                          <a:solidFill>
                            <a:schemeClr val="tx1"/>
                          </a:solidFill>
                        </a:rPr>
                        <a:t>12500 bps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6425536"/>
                  </a:ext>
                </a:extLst>
              </a:tr>
              <a:tr h="375920">
                <a:tc>
                  <a:txBody>
                    <a:bodyPr/>
                    <a:lstStyle/>
                    <a:p>
                      <a:r>
                        <a:rPr lang="en-US" sz="1900" dirty="0">
                          <a:solidFill>
                            <a:schemeClr val="tx1"/>
                          </a:solidFill>
                        </a:rPr>
                        <a:t>13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dirty="0">
                          <a:solidFill>
                            <a:schemeClr val="tx1"/>
                          </a:solidFill>
                        </a:rPr>
                        <a:t>SF7, 500 kHz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dirty="0">
                          <a:solidFill>
                            <a:schemeClr val="tx1"/>
                          </a:solidFill>
                        </a:rPr>
                        <a:t>21900 bps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7868986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750E71-27C0-4B67-80DA-DACF38A18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20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4E75AAA-0C10-451B-A9A3-1E48774F3C25}"/>
              </a:ext>
            </a:extLst>
          </p:cNvPr>
          <p:cNvSpPr txBox="1">
            <a:spLocks/>
          </p:cNvSpPr>
          <p:nvPr/>
        </p:nvSpPr>
        <p:spPr>
          <a:xfrm>
            <a:off x="713104" y="1930791"/>
            <a:ext cx="4789905" cy="34430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+mj-lt"/>
              </a:rPr>
              <a:t>Data rate depend on channel in use, spreading factor</a:t>
            </a:r>
          </a:p>
          <a:p>
            <a:r>
              <a:rPr lang="en-US" dirty="0">
                <a:latin typeface="+mj-lt"/>
              </a:rPr>
              <a:t>64-channel uplink</a:t>
            </a:r>
          </a:p>
          <a:p>
            <a:pPr lvl="1"/>
            <a:r>
              <a:rPr lang="en-US" dirty="0">
                <a:latin typeface="+mj-lt"/>
              </a:rPr>
              <a:t>1-5 kbps data rate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3" name="Footer Placeholder 1">
            <a:extLst>
              <a:ext uri="{FF2B5EF4-FFF2-40B4-BE49-F238E27FC236}">
                <a16:creationId xmlns:a16="http://schemas.microsoft.com/office/drawing/2014/main" id="{562CE553-A8AF-6C86-D26F-5CC0B3AB78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sv-SE" dirty="0" err="1"/>
              <a:t>ambujv@nus.edu.sg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4286019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49445-6820-4349-A947-CF26D1BDD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LoRaWAN MAC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4E845E-6879-46F5-B84C-8AB892D006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Uplink: Aloha - transmit whenever</a:t>
            </a:r>
          </a:p>
          <a:p>
            <a:pPr lvl="1"/>
            <a:r>
              <a:rPr lang="en-US" dirty="0">
                <a:latin typeface="+mj-lt"/>
              </a:rPr>
              <a:t>Randomly split across 64 uplink channels (reduced odds of collision)</a:t>
            </a:r>
          </a:p>
          <a:p>
            <a:pPr lvl="1"/>
            <a:r>
              <a:rPr lang="en-US" dirty="0">
                <a:latin typeface="+mj-lt"/>
              </a:rPr>
              <a:t>Devices a different spreading factors also do not collide</a:t>
            </a:r>
          </a:p>
          <a:p>
            <a:pPr lvl="1"/>
            <a:r>
              <a:rPr lang="en-US" dirty="0">
                <a:latin typeface="+mj-lt"/>
              </a:rPr>
              <a:t>Packets are very long though: up to 400 </a:t>
            </a:r>
            <a:r>
              <a:rPr lang="en-US" dirty="0" err="1">
                <a:latin typeface="+mj-lt"/>
              </a:rPr>
              <a:t>ms</a:t>
            </a:r>
            <a:r>
              <a:rPr lang="en-US" dirty="0">
                <a:latin typeface="+mj-lt"/>
              </a:rPr>
              <a:t> in duration</a:t>
            </a:r>
          </a:p>
          <a:p>
            <a:pPr lvl="1"/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Downlink: listen-after-send (class A device)</a:t>
            </a:r>
          </a:p>
          <a:p>
            <a:pPr lvl="1"/>
            <a:r>
              <a:rPr lang="en-US" dirty="0">
                <a:latin typeface="+mj-lt"/>
              </a:rPr>
              <a:t>Two windows for RX on different channels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6A4D2D-53BE-4F67-A81D-540990931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21</a:t>
            </a:fld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BCC24349-EDF6-4CD9-A067-F3B5FA29D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8774" y="5026767"/>
            <a:ext cx="6757649" cy="1466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9375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B14B05-2C1A-4DE3-9218-A31B40323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LoRa transmissions are received on gateway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50A489-94A6-42AE-82A0-D76B40342C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No synchronization with the end devices</a:t>
            </a:r>
          </a:p>
          <a:p>
            <a:r>
              <a:rPr lang="en-US" dirty="0">
                <a:latin typeface="+mj-lt"/>
              </a:rPr>
              <a:t>Instead listen to entire bandwidth simultaneously (12 MHz total)</a:t>
            </a:r>
          </a:p>
          <a:p>
            <a:pPr lvl="1"/>
            <a:r>
              <a:rPr lang="en-US" dirty="0">
                <a:latin typeface="+mj-lt"/>
              </a:rPr>
              <a:t>Recognize preambles and allocate a hardware to decode packet</a:t>
            </a:r>
          </a:p>
          <a:p>
            <a:pPr lvl="2"/>
            <a:r>
              <a:rPr lang="en-US" dirty="0">
                <a:latin typeface="+mj-lt"/>
              </a:rPr>
              <a:t>Normal gateways: 8 decoders/ Good gateways: 64 decoders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0803A8-A7FA-4EDE-9D4E-F55C2DE1A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4081A22-2047-038B-C706-11C7F37A147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39241" y="3894888"/>
            <a:ext cx="6913517" cy="2597987"/>
          </a:xfrm>
          <a:prstGeom prst="rect">
            <a:avLst/>
          </a:prstGeom>
        </p:spPr>
      </p:pic>
      <p:sp>
        <p:nvSpPr>
          <p:cNvPr id="5" name="Footer Placeholder 1">
            <a:extLst>
              <a:ext uri="{FF2B5EF4-FFF2-40B4-BE49-F238E27FC236}">
                <a16:creationId xmlns:a16="http://schemas.microsoft.com/office/drawing/2014/main" id="{14D89728-B9B2-4E8D-5E1A-5622FA5164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sv-SE" dirty="0" err="1"/>
              <a:t>ambujv@nus.edu.sg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41966909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1DAAC-0198-4EA2-83FF-4162D69B1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LoRa link budget and transmission range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EF7CFD-F678-44D2-A61C-2D1132E351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Typical TX power 20 dBm</a:t>
            </a:r>
          </a:p>
          <a:p>
            <a:pPr lvl="1"/>
            <a:r>
              <a:rPr lang="en-US" dirty="0">
                <a:latin typeface="+mj-lt"/>
              </a:rPr>
              <a:t>Up to 30 dBm for 64-channel hopping</a:t>
            </a:r>
          </a:p>
          <a:p>
            <a:pPr lvl="1"/>
            <a:r>
              <a:rPr lang="en-US" dirty="0">
                <a:latin typeface="+mj-lt"/>
              </a:rPr>
              <a:t>Up to 26 dBm for 8-channel hopping</a:t>
            </a:r>
          </a:p>
          <a:p>
            <a:pPr lvl="1"/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Receive sensitivity -119 dBm/-146 dBm (highest SF)</a:t>
            </a:r>
          </a:p>
          <a:p>
            <a:pPr lvl="1"/>
            <a:r>
              <a:rPr lang="en-US" dirty="0">
                <a:latin typeface="+mj-lt"/>
              </a:rPr>
              <a:t>Compare to -100 dBm for 802.15.4 and -95 dBm for BLE</a:t>
            </a:r>
          </a:p>
          <a:p>
            <a:pPr lvl="1"/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Resulting range is kilometers in urban environments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34EB22-8DD5-4EAE-B581-842B3FF5A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23</a:t>
            </a:fld>
            <a:endParaRPr lang="en-US"/>
          </a:p>
        </p:txBody>
      </p:sp>
      <p:sp>
        <p:nvSpPr>
          <p:cNvPr id="5" name="Footer Placeholder 1">
            <a:extLst>
              <a:ext uri="{FF2B5EF4-FFF2-40B4-BE49-F238E27FC236}">
                <a16:creationId xmlns:a16="http://schemas.microsoft.com/office/drawing/2014/main" id="{403DCA34-7072-1121-A4B5-98B4D54608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sv-SE" dirty="0" err="1"/>
              <a:t>ambujv@nus.edu.sg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1058614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C8816F-9926-495B-A8C6-CDABC199A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LoRaWAN network providers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3A0197-B82A-4969-9674-96524FE65C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282141"/>
          </a:xfrm>
        </p:spPr>
        <p:txBody>
          <a:bodyPr/>
          <a:lstStyle/>
          <a:p>
            <a:r>
              <a:rPr lang="en-US" dirty="0">
                <a:latin typeface="+mj-lt"/>
              </a:rPr>
              <a:t>Network provides with a deployment of gateways </a:t>
            </a:r>
          </a:p>
          <a:p>
            <a:pPr lvl="1"/>
            <a:r>
              <a:rPr lang="en-US" dirty="0">
                <a:latin typeface="+mj-lt"/>
              </a:rPr>
              <a:t>The Things Network (predominantly in Europe)</a:t>
            </a:r>
          </a:p>
          <a:p>
            <a:pPr lvl="1"/>
            <a:r>
              <a:rPr lang="en-US" dirty="0">
                <a:latin typeface="+mj-lt"/>
              </a:rPr>
              <a:t>Helium</a:t>
            </a:r>
          </a:p>
          <a:p>
            <a:pPr lvl="2"/>
            <a:r>
              <a:rPr lang="en-US" dirty="0">
                <a:latin typeface="+mj-lt"/>
              </a:rPr>
              <a:t>Any can buy and install their own gateway, which serves everyone</a:t>
            </a:r>
          </a:p>
          <a:p>
            <a:pPr lvl="2"/>
            <a:r>
              <a:rPr lang="en-US" dirty="0">
                <a:latin typeface="+mj-lt"/>
              </a:rPr>
              <a:t>Microtransactions to pay for communication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C59C2C-735C-414C-B77F-CBE9561C4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24</a:t>
            </a:fld>
            <a:endParaRPr lang="en-US"/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F95F6479-6DF2-97C6-C593-B01860E52F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452359"/>
            <a:ext cx="4932878" cy="1730618"/>
          </a:xfrm>
          <a:prstGeom prst="rect">
            <a:avLst/>
          </a:prstGeom>
        </p:spPr>
      </p:pic>
      <p:pic>
        <p:nvPicPr>
          <p:cNvPr id="8" name="Picture 7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3E038A4F-6358-44F4-054A-7688C7CAFB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0168" y="4911558"/>
            <a:ext cx="4433368" cy="812220"/>
          </a:xfrm>
          <a:prstGeom prst="rect">
            <a:avLst/>
          </a:prstGeom>
        </p:spPr>
      </p:pic>
      <p:sp>
        <p:nvSpPr>
          <p:cNvPr id="5" name="Footer Placeholder 1">
            <a:extLst>
              <a:ext uri="{FF2B5EF4-FFF2-40B4-BE49-F238E27FC236}">
                <a16:creationId xmlns:a16="http://schemas.microsoft.com/office/drawing/2014/main" id="{540CEA97-E452-4E14-E81A-BC2AF26F3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sv-SE" dirty="0" err="1"/>
              <a:t>ambujv@nus.edu.sg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798598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F7515-F68B-4480-87E2-6B65261C0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Sigfox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17CFAA-7F48-47BD-8A0A-87D0B7C61F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Very low-rate (600 bps), very long-range (10+ km) communication</a:t>
            </a:r>
          </a:p>
          <a:p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Star-topology networks, with always-listening gateways</a:t>
            </a:r>
          </a:p>
          <a:p>
            <a:pPr lvl="1"/>
            <a:r>
              <a:rPr lang="en-US" dirty="0">
                <a:latin typeface="+mj-lt"/>
              </a:rPr>
              <a:t>Any number of low-power end devices</a:t>
            </a:r>
          </a:p>
          <a:p>
            <a:pPr lvl="1"/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Uplink-focused communication</a:t>
            </a:r>
          </a:p>
          <a:p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Applications: very low-rate metering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7F8D50-B501-4CA2-A7F4-66C7E397D5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25</a:t>
            </a:fld>
            <a:endParaRPr lang="en-US"/>
          </a:p>
        </p:txBody>
      </p:sp>
      <p:pic>
        <p:nvPicPr>
          <p:cNvPr id="5" name="Google Shape;132;p22">
            <a:extLst>
              <a:ext uri="{FF2B5EF4-FFF2-40B4-BE49-F238E27FC236}">
                <a16:creationId xmlns:a16="http://schemas.microsoft.com/office/drawing/2014/main" id="{DA5E9D84-F177-4966-8FD8-25F94419A784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919404" y="228600"/>
            <a:ext cx="2660990" cy="838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03942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Sigfox PHY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48590-1808-4AA5-B592-C13E71EF3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Unlicensed-band communication</a:t>
            </a:r>
          </a:p>
          <a:p>
            <a:pPr lvl="1"/>
            <a:r>
              <a:rPr lang="en-US" dirty="0">
                <a:latin typeface="+mj-lt"/>
              </a:rPr>
              <a:t>Europe 868 </a:t>
            </a:r>
            <a:r>
              <a:rPr lang="en-US" dirty="0" err="1">
                <a:latin typeface="+mj-lt"/>
              </a:rPr>
              <a:t>MHz.</a:t>
            </a:r>
            <a:r>
              <a:rPr lang="en-US" dirty="0">
                <a:latin typeface="+mj-lt"/>
              </a:rPr>
              <a:t> US 902-928 MHz (915 MHz band)</a:t>
            </a:r>
          </a:p>
          <a:p>
            <a:pPr marL="0" indent="0">
              <a:buNone/>
            </a:pPr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Ultra-narrowband 600 Hz (100 Hz Europe) channel bandwidth</a:t>
            </a:r>
          </a:p>
          <a:p>
            <a:pPr lvl="1"/>
            <a:r>
              <a:rPr lang="en-US" dirty="0">
                <a:latin typeface="+mj-lt"/>
              </a:rPr>
              <a:t>Detection only needs to occur at very specific frequency</a:t>
            </a:r>
          </a:p>
          <a:p>
            <a:pPr lvl="1"/>
            <a:r>
              <a:rPr lang="en-US" dirty="0">
                <a:latin typeface="+mj-lt"/>
              </a:rPr>
              <a:t>Helps improve signal-to-noise ratio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D7EFA95-701B-414E-BFF2-919E8908D9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1199" y="4905198"/>
            <a:ext cx="6725589" cy="1267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2773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FCA609-9D1C-41CE-A2E8-4ECD3336C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Sigfox unbalanced uplink and downlink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6FE8DD-BBCF-416E-8709-66E70766C1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latin typeface="+mj-lt"/>
              </a:rPr>
              <a:t>Uplink</a:t>
            </a:r>
          </a:p>
          <a:p>
            <a:pPr lvl="1"/>
            <a:r>
              <a:rPr lang="en-US" dirty="0">
                <a:latin typeface="+mj-lt"/>
              </a:rPr>
              <a:t>600 Hz bandwidth, 600 bps, DBPSK</a:t>
            </a:r>
          </a:p>
          <a:p>
            <a:r>
              <a:rPr lang="en-US" dirty="0">
                <a:latin typeface="+mj-lt"/>
              </a:rPr>
              <a:t>Downlink</a:t>
            </a:r>
          </a:p>
          <a:p>
            <a:pPr lvl="1"/>
            <a:r>
              <a:rPr lang="en-US" dirty="0">
                <a:latin typeface="+mj-lt"/>
              </a:rPr>
              <a:t>1.5 kHz bandwidth, 600 bps, GFSK</a:t>
            </a:r>
          </a:p>
          <a:p>
            <a:pPr lvl="1"/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Particularly optimized for Europe</a:t>
            </a:r>
          </a:p>
          <a:p>
            <a:pPr lvl="1"/>
            <a:r>
              <a:rPr lang="en-US" dirty="0">
                <a:latin typeface="+mj-lt"/>
              </a:rPr>
              <a:t>Uplink on 1% duty cycle channel, up to 14 dBm</a:t>
            </a:r>
          </a:p>
          <a:p>
            <a:pPr lvl="1"/>
            <a:r>
              <a:rPr lang="en-US" dirty="0">
                <a:latin typeface="+mj-lt"/>
              </a:rPr>
              <a:t>Downlink on 10% duty cycle channel, up to 27 dBm</a:t>
            </a:r>
          </a:p>
          <a:p>
            <a:pPr lvl="1"/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Works fine in US too</a:t>
            </a:r>
          </a:p>
          <a:p>
            <a:pPr lvl="1"/>
            <a:r>
              <a:rPr lang="en-US" dirty="0">
                <a:latin typeface="+mj-lt"/>
              </a:rPr>
              <a:t>Gets more power (24 dBm up is typical, up to 32 dBm down) and more range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82CBCD-EE82-4907-B75F-63F43610EF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1853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172B1-7B9E-4A05-BFFC-2A9CA496FB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Sigfox link budget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575BC9-589E-4026-9F0A-7271E874F2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Why transmit at 100-600 bps?</a:t>
            </a:r>
          </a:p>
          <a:p>
            <a:pPr lvl="1"/>
            <a:r>
              <a:rPr lang="en-US" dirty="0">
                <a:latin typeface="+mj-lt"/>
              </a:rPr>
              <a:t>For greatly increased link budget</a:t>
            </a:r>
            <a:br>
              <a:rPr lang="en-US" dirty="0">
                <a:latin typeface="+mj-lt"/>
              </a:rPr>
            </a:br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Link budget: 150-160 dBm</a:t>
            </a:r>
          </a:p>
          <a:p>
            <a:pPr lvl="1"/>
            <a:r>
              <a:rPr lang="en-US" dirty="0">
                <a:latin typeface="+mj-lt"/>
              </a:rPr>
              <a:t>Assuming Tx at ~20 dBm</a:t>
            </a:r>
          </a:p>
          <a:p>
            <a:pPr lvl="1"/>
            <a:r>
              <a:rPr lang="en-US" dirty="0">
                <a:latin typeface="+mj-lt"/>
              </a:rPr>
              <a:t>Means Rx Sensitivity of -130 dBm (10 dBm better than </a:t>
            </a:r>
            <a:r>
              <a:rPr lang="en-US" dirty="0" err="1">
                <a:latin typeface="+mj-lt"/>
              </a:rPr>
              <a:t>LoRaWAN</a:t>
            </a:r>
            <a:r>
              <a:rPr lang="en-US" dirty="0">
                <a:latin typeface="+mj-lt"/>
              </a:rPr>
              <a:t>)</a:t>
            </a:r>
          </a:p>
          <a:p>
            <a:pPr lvl="1"/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Resulting range: 10-15 km in urban environments</a:t>
            </a:r>
          </a:p>
          <a:p>
            <a:pPr lvl="1"/>
            <a:r>
              <a:rPr lang="en-US" dirty="0">
                <a:latin typeface="+mj-lt"/>
              </a:rPr>
              <a:t>Except that buildings lead to dead spots in range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D39636-CDDA-49E4-B77C-78E8BCB29E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6781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F7515-F68B-4480-87E2-6B65261C0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Sigfox MAC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17CFAA-7F48-47BD-8A0A-87D0B7C61F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9865"/>
            <a:ext cx="10515600" cy="4351338"/>
          </a:xfrm>
        </p:spPr>
        <p:txBody>
          <a:bodyPr/>
          <a:lstStyle/>
          <a:p>
            <a:r>
              <a:rPr lang="en-US" dirty="0">
                <a:latin typeface="+mj-lt"/>
              </a:rPr>
              <a:t>Aloha-style access control (send whenever)</a:t>
            </a:r>
          </a:p>
          <a:p>
            <a:pPr lvl="1"/>
            <a:r>
              <a:rPr lang="en-US" dirty="0">
                <a:latin typeface="+mj-lt"/>
              </a:rPr>
              <a:t>No acknowledgements!</a:t>
            </a:r>
          </a:p>
          <a:p>
            <a:r>
              <a:rPr lang="en-US" dirty="0">
                <a:latin typeface="+mj-lt"/>
              </a:rPr>
              <a:t>Send message three times for increased reliability</a:t>
            </a:r>
          </a:p>
          <a:p>
            <a:pPr lvl="1"/>
            <a:r>
              <a:rPr lang="en-US" dirty="0">
                <a:latin typeface="+mj-lt"/>
              </a:rPr>
              <a:t>Then listen for downlink at a set period later on a known frequency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7F8D50-B501-4CA2-A7F4-66C7E397D5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7306838-B713-4D41-818C-D6B26357E2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0687" y="3268551"/>
            <a:ext cx="8785614" cy="2789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8097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6028" y="365125"/>
            <a:ext cx="10767283" cy="132556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Assignment 3</a:t>
            </a:r>
            <a:r>
              <a:rPr lang="en-US" sz="4000" strike="sngStrike" dirty="0">
                <a:latin typeface="+mn-lt"/>
              </a:rPr>
              <a:t>a (no assignment 3b)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6028" y="1415115"/>
            <a:ext cx="11588952" cy="4607844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SG" dirty="0"/>
          </a:p>
          <a:p>
            <a:pPr marL="457200" lvl="1" indent="0">
              <a:buNone/>
            </a:pPr>
            <a:r>
              <a:rPr lang="en-SG" dirty="0">
                <a:latin typeface="+mj-lt"/>
              </a:rPr>
              <a:t> </a:t>
            </a:r>
          </a:p>
          <a:p>
            <a:pPr marL="0" indent="0">
              <a:buNone/>
            </a:pPr>
            <a:endParaRPr lang="en-US" dirty="0">
              <a:latin typeface="+mj-lt"/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8B7BCA99-E82A-4EED-B013-119252732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87980"/>
            <a:ext cx="2743200" cy="365125"/>
          </a:xfrm>
        </p:spPr>
        <p:txBody>
          <a:bodyPr/>
          <a:lstStyle/>
          <a:p>
            <a:fld id="{687B7451-1438-CB4A-8106-82A64F1C7D7B}" type="slidenum">
              <a:rPr lang="sv-SE" smtClean="0"/>
              <a:t>3</a:t>
            </a:fld>
            <a:endParaRPr lang="sv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879A81-AFC9-4248-B2F1-A2C9F2F182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dirty="0" err="1"/>
              <a:t>ambujv@nus.edu.sg</a:t>
            </a:r>
            <a:endParaRPr lang="sv-SE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506E4A0-824E-603C-653A-B9B3636911A7}"/>
              </a:ext>
            </a:extLst>
          </p:cNvPr>
          <p:cNvSpPr txBox="1">
            <a:spLocks/>
          </p:cNvSpPr>
          <p:nvPr/>
        </p:nvSpPr>
        <p:spPr>
          <a:xfrm>
            <a:off x="688428" y="1567515"/>
            <a:ext cx="11588952" cy="46078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SG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SG" dirty="0"/>
              <a:t>Link: </a:t>
            </a:r>
            <a:r>
              <a:rPr lang="en-SG" u="sng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https://weiserlab.github.io/ambuj/cs4222_assignment</a:t>
            </a:r>
            <a:r>
              <a:rPr lang="en-SG" u="sng" dirty="0"/>
              <a:t>3a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SG" dirty="0"/>
          </a:p>
          <a:p>
            <a:pPr marL="0" indent="0">
              <a:buFont typeface="Arial" panose="020B0604020202020204" pitchFamily="34" charset="0"/>
              <a:buNone/>
            </a:pPr>
            <a:endParaRPr lang="en-SG" dirty="0"/>
          </a:p>
          <a:p>
            <a:r>
              <a:rPr lang="en-SG" dirty="0">
                <a:latin typeface="+mj-lt"/>
              </a:rPr>
              <a:t>Deadline :2nd of April 2023/ </a:t>
            </a:r>
            <a:r>
              <a:rPr lang="en-SG" b="1" dirty="0">
                <a:latin typeface="+mj-lt"/>
              </a:rPr>
              <a:t>CANVAS submission page is live</a:t>
            </a:r>
          </a:p>
          <a:p>
            <a:r>
              <a:rPr lang="en-SG" dirty="0">
                <a:latin typeface="+mj-lt"/>
              </a:rPr>
              <a:t>Covers: 13% of overall grade</a:t>
            </a:r>
          </a:p>
          <a:p>
            <a:r>
              <a:rPr lang="en-SG" dirty="0">
                <a:latin typeface="+mj-lt"/>
              </a:rPr>
              <a:t>Wireless measurements using RSSI</a:t>
            </a:r>
          </a:p>
          <a:p>
            <a:r>
              <a:rPr lang="en-SG" dirty="0">
                <a:latin typeface="+mj-lt"/>
              </a:rPr>
              <a:t>No Plagiarism! We will check for code similarity</a:t>
            </a:r>
          </a:p>
          <a:p>
            <a:pPr lvl="1"/>
            <a:r>
              <a:rPr lang="en-SG" dirty="0">
                <a:latin typeface="+mj-lt"/>
              </a:rPr>
              <a:t>No </a:t>
            </a:r>
            <a:r>
              <a:rPr lang="en-SG" dirty="0" err="1">
                <a:latin typeface="+mj-lt"/>
              </a:rPr>
              <a:t>ChatGPT</a:t>
            </a:r>
            <a:r>
              <a:rPr lang="en-SG" dirty="0">
                <a:latin typeface="+mj-lt"/>
              </a:rPr>
              <a:t> for this assignment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74431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1976"/>
    </mc:Choice>
    <mc:Fallback xmlns="">
      <p:transition spd="slow" advTm="61976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B514F-E578-4083-A202-E86BAB0CC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Sigfox deployments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6E6838-1777-48D4-9D49-83CE43EE5F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Proprietary network with managed deployment</a:t>
            </a:r>
          </a:p>
          <a:p>
            <a:pPr lvl="1"/>
            <a:r>
              <a:rPr lang="en-US" dirty="0">
                <a:latin typeface="+mj-lt"/>
              </a:rPr>
              <a:t>Like cellular networks</a:t>
            </a:r>
          </a:p>
          <a:p>
            <a:pPr lvl="1"/>
            <a:r>
              <a:rPr lang="en-US" dirty="0">
                <a:latin typeface="+mj-lt"/>
              </a:rPr>
              <a:t>Sigfox deploys networks and transports data</a:t>
            </a:r>
          </a:p>
          <a:p>
            <a:pPr lvl="1"/>
            <a:r>
              <a:rPr lang="en-US" dirty="0">
                <a:latin typeface="+mj-lt"/>
              </a:rPr>
              <a:t>140 uplink messages plus 4 downlink message per day</a:t>
            </a:r>
          </a:p>
          <a:p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Connectionless communication</a:t>
            </a:r>
          </a:p>
          <a:p>
            <a:pPr lvl="1"/>
            <a:r>
              <a:rPr lang="en-US" dirty="0">
                <a:latin typeface="+mj-lt"/>
              </a:rPr>
              <a:t>Devices are registered with the networks</a:t>
            </a:r>
          </a:p>
          <a:p>
            <a:pPr lvl="1"/>
            <a:r>
              <a:rPr lang="en-US" dirty="0">
                <a:latin typeface="+mj-lt"/>
              </a:rPr>
              <a:t>Keys are provided in the software image</a:t>
            </a:r>
          </a:p>
          <a:p>
            <a:pPr lvl="1"/>
            <a:r>
              <a:rPr lang="en-US" dirty="0">
                <a:latin typeface="+mj-lt"/>
              </a:rPr>
              <a:t>Any deployed Sigfox gateway can collect transmitted data</a:t>
            </a:r>
          </a:p>
          <a:p>
            <a:pPr lvl="2"/>
            <a:r>
              <a:rPr lang="en-US" dirty="0">
                <a:latin typeface="+mj-lt"/>
              </a:rPr>
              <a:t>Enables mobile applications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22F664-8182-4CBE-8FB6-2FA5507AA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061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IEEE standard for LPWANs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48590-1808-4AA5-B592-C13E71EF3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>
                <a:latin typeface="+mj-lt"/>
              </a:rPr>
              <a:t>802.11ah (</a:t>
            </a:r>
            <a:r>
              <a:rPr lang="en-US" dirty="0" err="1">
                <a:latin typeface="+mj-lt"/>
              </a:rPr>
              <a:t>HaLow</a:t>
            </a:r>
            <a:r>
              <a:rPr lang="en-US" dirty="0">
                <a:latin typeface="+mj-lt"/>
              </a:rPr>
              <a:t>) standard in 2016</a:t>
            </a:r>
          </a:p>
          <a:p>
            <a:pPr lvl="1"/>
            <a:r>
              <a:rPr lang="en-US" dirty="0">
                <a:latin typeface="+mj-lt"/>
              </a:rPr>
              <a:t>First real hardware in 2020</a:t>
            </a:r>
          </a:p>
          <a:p>
            <a:pPr lvl="1"/>
            <a:r>
              <a:rPr lang="en-US" dirty="0">
                <a:latin typeface="+mj-lt"/>
              </a:rPr>
              <a:t>Still not in real-world use yet</a:t>
            </a:r>
          </a:p>
          <a:p>
            <a:pPr lvl="1"/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Focus on the indoor-to-outdoor scenario</a:t>
            </a:r>
          </a:p>
          <a:p>
            <a:pPr lvl="1"/>
            <a:r>
              <a:rPr lang="en-US" dirty="0">
                <a:latin typeface="+mj-lt"/>
              </a:rPr>
              <a:t>Medium range (maximum 1 km)</a:t>
            </a:r>
          </a:p>
          <a:p>
            <a:pPr lvl="1"/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915 MHz communication</a:t>
            </a:r>
          </a:p>
          <a:p>
            <a:pPr lvl="1"/>
            <a:r>
              <a:rPr lang="en-US" b="1" dirty="0">
                <a:latin typeface="+mj-lt"/>
              </a:rPr>
              <a:t>NOT </a:t>
            </a:r>
            <a:r>
              <a:rPr lang="en-US" dirty="0">
                <a:latin typeface="+mj-lt"/>
              </a:rPr>
              <a:t>interoperable with other 802.11 access points and devices</a:t>
            </a:r>
          </a:p>
          <a:p>
            <a:pPr lvl="1"/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Theoretically up to 356 Mbps</a:t>
            </a:r>
          </a:p>
          <a:p>
            <a:pPr lvl="1"/>
            <a:r>
              <a:rPr lang="en-US" dirty="0">
                <a:latin typeface="+mj-lt"/>
              </a:rPr>
              <a:t>Practically, most devices are expected to implement 150 kbps to 8 Mbps</a:t>
            </a:r>
          </a:p>
          <a:p>
            <a:pPr lvl="1"/>
            <a:endParaRPr lang="en-US" b="1" dirty="0"/>
          </a:p>
          <a:p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31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6CF0AD-A569-DD43-93E4-043341535380}"/>
              </a:ext>
            </a:extLst>
          </p:cNvPr>
          <p:cNvSpPr txBox="1"/>
          <p:nvPr/>
        </p:nvSpPr>
        <p:spPr>
          <a:xfrm>
            <a:off x="7853082" y="147547"/>
            <a:ext cx="3995121" cy="161095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chemeClr val="accent4"/>
                </a:solidFill>
                <a:latin typeface="Seravek Light"/>
                <a:cs typeface="Seravek Light"/>
              </a:rPr>
              <a:t>n.b.</a:t>
            </a:r>
            <a:endParaRPr lang="en-US" sz="2400" dirty="0">
              <a:solidFill>
                <a:schemeClr val="accent4"/>
              </a:solidFill>
              <a:latin typeface="Seravek Light"/>
              <a:cs typeface="Seravek Light"/>
            </a:endParaRPr>
          </a:p>
          <a:p>
            <a:r>
              <a:rPr lang="en-US" sz="1867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802    = “area networking”</a:t>
            </a:r>
          </a:p>
          <a:p>
            <a:r>
              <a:rPr lang="en-US" sz="1867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.3  = “LANs”</a:t>
            </a:r>
          </a:p>
          <a:p>
            <a:r>
              <a:rPr lang="en-US" sz="1867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.11 = “Wireless LANs”</a:t>
            </a:r>
          </a:p>
          <a:p>
            <a:r>
              <a:rPr lang="en-US" sz="1867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.15 = “PANs”</a:t>
            </a:r>
          </a:p>
        </p:txBody>
      </p:sp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0371F80D-2795-5CA3-72A6-B9ADFDF7FB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sv-SE" dirty="0" err="1"/>
              <a:t>ambujv@nus.edu.sg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9644406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DA62DD-BF50-47FD-83AD-1CFC90EC99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5812" y="136525"/>
            <a:ext cx="11353800" cy="1325563"/>
          </a:xfrm>
        </p:spPr>
        <p:txBody>
          <a:bodyPr/>
          <a:lstStyle/>
          <a:p>
            <a:r>
              <a:rPr lang="en-US" dirty="0">
                <a:latin typeface="+mn-lt"/>
              </a:rPr>
              <a:t>802.11ah allows multiple bandwidth allocations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F84A67-3391-406B-96DD-AC5566C11B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32</a:t>
            </a:fld>
            <a:endParaRPr lang="en-US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4AE87BC1-2A81-40AB-B6FF-1FA3E58342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4"/>
          <a:stretch/>
        </p:blipFill>
        <p:spPr bwMode="auto">
          <a:xfrm>
            <a:off x="1625602" y="1143001"/>
            <a:ext cx="8977687" cy="5010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oter Placeholder 1">
            <a:extLst>
              <a:ext uri="{FF2B5EF4-FFF2-40B4-BE49-F238E27FC236}">
                <a16:creationId xmlns:a16="http://schemas.microsoft.com/office/drawing/2014/main" id="{6C4241D8-3362-287B-331E-1D883CD932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sv-SE" dirty="0" err="1"/>
              <a:t>ambujv@nus.edu.sg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0018907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1690A-0033-4402-B5CE-CEADBF158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TV whitespaces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7E5942-A504-491C-A9C5-E8083CE3BF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Unused TV channels between 54 MHz and 698 MHz</a:t>
            </a:r>
          </a:p>
          <a:p>
            <a:pPr lvl="1"/>
            <a:r>
              <a:rPr lang="en-US" dirty="0">
                <a:latin typeface="+mj-lt"/>
              </a:rPr>
              <a:t>VHF (54-216 MHz)</a:t>
            </a:r>
          </a:p>
          <a:p>
            <a:pPr lvl="1"/>
            <a:r>
              <a:rPr lang="en-US" dirty="0">
                <a:latin typeface="+mj-lt"/>
              </a:rPr>
              <a:t>UHF (470-698 MHz)</a:t>
            </a:r>
          </a:p>
          <a:p>
            <a:pPr lvl="1"/>
            <a:r>
              <a:rPr lang="en-US" dirty="0">
                <a:latin typeface="+mj-lt"/>
              </a:rPr>
              <a:t>6 MHz channel width</a:t>
            </a:r>
          </a:p>
          <a:p>
            <a:pPr lvl="1"/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Allocated but unused</a:t>
            </a:r>
          </a:p>
          <a:p>
            <a:pPr lvl="1"/>
            <a:r>
              <a:rPr lang="en-US" dirty="0">
                <a:latin typeface="+mj-lt"/>
              </a:rPr>
              <a:t>FCC allows unlicensed use</a:t>
            </a:r>
          </a:p>
          <a:p>
            <a:pPr lvl="1"/>
            <a:r>
              <a:rPr lang="en-US" dirty="0">
                <a:latin typeface="+mj-lt"/>
              </a:rPr>
              <a:t>IF you do not interfere with</a:t>
            </a:r>
            <a:br>
              <a:rPr lang="en-US" dirty="0">
                <a:latin typeface="+mj-lt"/>
              </a:rPr>
            </a:br>
            <a:r>
              <a:rPr lang="en-US" dirty="0">
                <a:latin typeface="+mj-lt"/>
              </a:rPr>
              <a:t>primary users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E60291-B637-47CC-80E9-153A07DA7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33</a:t>
            </a:fld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1B22165-8912-4AB9-B87F-6D01785C292D}"/>
              </a:ext>
            </a:extLst>
          </p:cNvPr>
          <p:cNvGrpSpPr/>
          <p:nvPr/>
        </p:nvGrpSpPr>
        <p:grpSpPr>
          <a:xfrm>
            <a:off x="5845226" y="1643775"/>
            <a:ext cx="5735168" cy="4712575"/>
            <a:chOff x="5845226" y="1643775"/>
            <a:chExt cx="5735168" cy="471257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5BB2FFA-B3CB-4FD4-994A-A90863672DF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5228" y="1643775"/>
              <a:ext cx="5735166" cy="4712575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16F92D3-FEED-48F5-94B9-CA3199DE8AAD}"/>
                </a:ext>
              </a:extLst>
            </p:cNvPr>
            <p:cNvSpPr/>
            <p:nvPr/>
          </p:nvSpPr>
          <p:spPr>
            <a:xfrm>
              <a:off x="5845226" y="1643775"/>
              <a:ext cx="1866413" cy="11526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5F435DE-9882-4611-BDF2-AC64A0CB5806}"/>
                </a:ext>
              </a:extLst>
            </p:cNvPr>
            <p:cNvSpPr/>
            <p:nvPr/>
          </p:nvSpPr>
          <p:spPr>
            <a:xfrm rot="2438315">
              <a:off x="7528853" y="2303662"/>
              <a:ext cx="365576" cy="4569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406776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F9539-3DB3-4F6E-9E9C-CC494D1F6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Sensing channel use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1CBBE8-93E5-4A02-BF97-F69C1C4FD4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Variation in use</a:t>
            </a:r>
          </a:p>
          <a:p>
            <a:pPr lvl="1"/>
            <a:r>
              <a:rPr lang="en-US" dirty="0"/>
              <a:t>Spatial: Cannot assume same channel will be free everywhere</a:t>
            </a:r>
          </a:p>
          <a:p>
            <a:pPr lvl="1"/>
            <a:r>
              <a:rPr lang="en-US" dirty="0"/>
              <a:t>Temporal: Cannot assume channel will be free at all times</a:t>
            </a:r>
          </a:p>
          <a:p>
            <a:pPr lvl="1"/>
            <a:endParaRPr lang="en-US" dirty="0"/>
          </a:p>
          <a:p>
            <a:r>
              <a:rPr lang="en-US" dirty="0"/>
              <a:t>Cognitive radio approach</a:t>
            </a:r>
          </a:p>
          <a:p>
            <a:pPr lvl="1"/>
            <a:r>
              <a:rPr lang="en-US" dirty="0"/>
              <a:t>Dynamically identify unused portions of spectrum</a:t>
            </a:r>
          </a:p>
          <a:p>
            <a:pPr lvl="1"/>
            <a:endParaRPr lang="en-US" dirty="0"/>
          </a:p>
          <a:p>
            <a:r>
              <a:rPr lang="en-US" dirty="0"/>
              <a:t>Database approach</a:t>
            </a:r>
          </a:p>
          <a:p>
            <a:pPr lvl="1"/>
            <a:r>
              <a:rPr lang="en-US" dirty="0"/>
              <a:t>Let someone else do the scanning. Consult database based on location and time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489A5F-8ED4-4D31-A54C-B02E1B42FD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9682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431430"/>
            <a:ext cx="10606051" cy="1325563"/>
          </a:xfrm>
        </p:spPr>
        <p:txBody>
          <a:bodyPr>
            <a:normAutofit/>
          </a:bodyPr>
          <a:lstStyle/>
          <a:p>
            <a:r>
              <a:rPr lang="en-US" dirty="0">
                <a:latin typeface="+mn-lt"/>
              </a:rPr>
              <a:t>Learning Objective for Today’s Lecture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F245BC85-86C3-4DEE-8F97-611080B541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105757" cy="4412489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 dirty="0">
                <a:latin typeface="+mj-lt"/>
              </a:rPr>
              <a:t>Review: last few lecture’s topics </a:t>
            </a:r>
          </a:p>
          <a:p>
            <a:pPr marL="514350" indent="-514350">
              <a:buAutoNum type="arabicPeriod"/>
            </a:pPr>
            <a:r>
              <a:rPr lang="en-US" b="1" dirty="0">
                <a:latin typeface="+mj-lt"/>
              </a:rPr>
              <a:t>Bluetooth: Basics</a:t>
            </a:r>
          </a:p>
          <a:p>
            <a:pPr marL="514350" indent="-514350">
              <a:buAutoNum type="arabicPeriod"/>
            </a:pPr>
            <a:r>
              <a:rPr lang="en-US" dirty="0">
                <a:latin typeface="+mj-lt"/>
              </a:rPr>
              <a:t>Bluetooth: Advertising</a:t>
            </a:r>
          </a:p>
          <a:p>
            <a:pPr marL="514350" indent="-514350">
              <a:buAutoNum type="arabicPeriod"/>
            </a:pPr>
            <a:r>
              <a:rPr lang="en-US" dirty="0">
                <a:latin typeface="+mj-lt"/>
              </a:rPr>
              <a:t>Bluetooth: Connections</a:t>
            </a:r>
          </a:p>
          <a:p>
            <a:pPr marL="514350" indent="-514350">
              <a:buAutoNum type="arabicPeriod"/>
            </a:pPr>
            <a:r>
              <a:rPr lang="en-US" dirty="0">
                <a:latin typeface="+mj-lt"/>
              </a:rPr>
              <a:t>Bluetooth: Future</a:t>
            </a:r>
          </a:p>
          <a:p>
            <a:pPr marL="514350" indent="-514350">
              <a:buAutoNum type="arabicPeriod"/>
            </a:pPr>
            <a:r>
              <a:rPr lang="en-US" dirty="0">
                <a:latin typeface="+mj-lt"/>
              </a:rPr>
              <a:t>802.15.4: Review</a:t>
            </a:r>
          </a:p>
          <a:p>
            <a:pPr marL="514350" indent="-514350">
              <a:buAutoNum type="arabicPeriod"/>
            </a:pPr>
            <a:r>
              <a:rPr lang="en-US" dirty="0">
                <a:latin typeface="+mj-lt"/>
              </a:rPr>
              <a:t>Thread</a:t>
            </a:r>
          </a:p>
          <a:p>
            <a:pPr marL="514350" indent="-514350">
              <a:buAutoNum type="arabicPeriod"/>
            </a:pPr>
            <a:r>
              <a:rPr lang="en-US" dirty="0">
                <a:latin typeface="+mj-lt"/>
              </a:rPr>
              <a:t>ZigBee</a:t>
            </a:r>
          </a:p>
          <a:p>
            <a:pPr marL="514350" indent="-514350">
              <a:buAutoNum type="arabicPeriod"/>
            </a:pPr>
            <a:endParaRPr lang="en-US" dirty="0">
              <a:latin typeface="+mj-lt"/>
            </a:endParaRPr>
          </a:p>
          <a:p>
            <a:pPr marL="0" indent="0">
              <a:buNone/>
            </a:pPr>
            <a:endParaRPr lang="en-US" dirty="0">
              <a:latin typeface="+mj-lt"/>
            </a:endParaRPr>
          </a:p>
          <a:p>
            <a:pPr marL="514350" indent="-514350">
              <a:buAutoNum type="arabicPeriod"/>
            </a:pPr>
            <a:endParaRPr lang="en-US" dirty="0">
              <a:latin typeface="+mj-lt"/>
            </a:endParaRPr>
          </a:p>
          <a:p>
            <a:pPr marL="514350" indent="-514350">
              <a:buAutoNum type="arabicPeriod"/>
            </a:pPr>
            <a:endParaRPr lang="en-US" dirty="0">
              <a:latin typeface="+mj-lt"/>
            </a:endParaRPr>
          </a:p>
          <a:p>
            <a:pPr marL="0" indent="0">
              <a:buNone/>
            </a:pPr>
            <a:endParaRPr lang="en-US" dirty="0">
              <a:latin typeface="+mj-lt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18C0E1-216D-4D63-B451-AC07C0BC4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B7451-1438-CB4A-8106-82A64F1C7D7B}" type="slidenum">
              <a:rPr lang="sv-SE" smtClean="0"/>
              <a:t>35</a:t>
            </a:fld>
            <a:endParaRPr lang="sv-SE"/>
          </a:p>
        </p:txBody>
      </p:sp>
      <p:sp>
        <p:nvSpPr>
          <p:cNvPr id="3" name="Footer Placeholder 1">
            <a:extLst>
              <a:ext uri="{FF2B5EF4-FFF2-40B4-BE49-F238E27FC236}">
                <a16:creationId xmlns:a16="http://schemas.microsoft.com/office/drawing/2014/main" id="{A1E99B55-924B-C736-2727-376740BF0A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sv-SE" dirty="0" err="1"/>
              <a:t>ambujv@nus.edu.sg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872075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469"/>
    </mc:Choice>
    <mc:Fallback xmlns="">
      <p:transition spd="slow" advTm="50469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Basics of Bluetooth Low Energy (BLE)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48590-1808-4AA5-B592-C13E71EF3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Direct device-to-device communication</a:t>
            </a:r>
          </a:p>
          <a:p>
            <a:pPr lvl="1"/>
            <a:r>
              <a:rPr lang="en-US" dirty="0">
                <a:latin typeface="+mj-lt"/>
              </a:rPr>
              <a:t>Usually: Computer to Thing</a:t>
            </a:r>
          </a:p>
          <a:p>
            <a:pPr lvl="1"/>
            <a:r>
              <a:rPr lang="en-US" dirty="0">
                <a:latin typeface="+mj-lt"/>
              </a:rPr>
              <a:t>Smartphone to device, Laptop to device, etc.</a:t>
            </a:r>
          </a:p>
          <a:p>
            <a:pPr lvl="1"/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Focus on making the “Thing” really low energy</a:t>
            </a:r>
          </a:p>
          <a:p>
            <a:pPr lvl="1"/>
            <a:r>
              <a:rPr lang="en-US" dirty="0">
                <a:latin typeface="+mj-lt"/>
              </a:rPr>
              <a:t>Push energy-intensive requirements onto “Computer”</a:t>
            </a:r>
          </a:p>
          <a:p>
            <a:pPr lvl="1"/>
            <a:endParaRPr lang="en-US" dirty="0">
              <a:latin typeface="+mj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7491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BLE Layers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48590-1808-4AA5-B592-C13E71EF38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6935" y="151281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>
                <a:latin typeface="+mj-lt"/>
              </a:rPr>
              <a:t>Host – Configuration and Server</a:t>
            </a:r>
          </a:p>
          <a:p>
            <a:pPr lvl="1"/>
            <a:r>
              <a:rPr lang="en-US" dirty="0">
                <a:latin typeface="+mj-lt"/>
              </a:rPr>
              <a:t>GAP – Generic Access Profile</a:t>
            </a:r>
          </a:p>
          <a:p>
            <a:pPr lvl="2"/>
            <a:r>
              <a:rPr lang="en-US" dirty="0">
                <a:latin typeface="+mj-lt"/>
              </a:rPr>
              <a:t>Configure advertising</a:t>
            </a:r>
          </a:p>
          <a:p>
            <a:pPr lvl="1"/>
            <a:r>
              <a:rPr lang="en-US" dirty="0">
                <a:latin typeface="+mj-lt"/>
              </a:rPr>
              <a:t>GATT – Generic Attribute profile</a:t>
            </a:r>
          </a:p>
          <a:p>
            <a:pPr lvl="2"/>
            <a:r>
              <a:rPr lang="en-US" dirty="0">
                <a:latin typeface="+mj-lt"/>
              </a:rPr>
              <a:t>Configure connections</a:t>
            </a:r>
          </a:p>
          <a:p>
            <a:pPr lvl="2"/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HCI - Host Controller Interface</a:t>
            </a:r>
          </a:p>
          <a:p>
            <a:r>
              <a:rPr lang="en-US" dirty="0">
                <a:latin typeface="+mj-lt"/>
              </a:rPr>
              <a:t>Controller - Communication</a:t>
            </a:r>
          </a:p>
          <a:p>
            <a:pPr lvl="1"/>
            <a:r>
              <a:rPr lang="en-US" dirty="0">
                <a:latin typeface="+mj-lt"/>
              </a:rPr>
              <a:t>Link Layer – send packets</a:t>
            </a:r>
          </a:p>
          <a:p>
            <a:pPr lvl="1"/>
            <a:r>
              <a:rPr lang="en-US" dirty="0">
                <a:latin typeface="+mj-lt"/>
              </a:rPr>
              <a:t>RF and PHY – send bits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AF88F2-BA52-4E83-8972-85024C28DF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5085" y="228600"/>
            <a:ext cx="2785310" cy="594199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472A24E-575F-4381-9FC2-9C518281048D}"/>
              </a:ext>
            </a:extLst>
          </p:cNvPr>
          <p:cNvSpPr/>
          <p:nvPr/>
        </p:nvSpPr>
        <p:spPr>
          <a:xfrm>
            <a:off x="8865031" y="1131376"/>
            <a:ext cx="821410" cy="2464231"/>
          </a:xfrm>
          <a:prstGeom prst="rect">
            <a:avLst/>
          </a:prstGeom>
          <a:solidFill>
            <a:srgbClr val="00AEFF"/>
          </a:solidFill>
          <a:ln w="1016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GAP</a:t>
            </a:r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C8BD1F7E-17C5-4A60-B642-75EE33F45631}"/>
              </a:ext>
            </a:extLst>
          </p:cNvPr>
          <p:cNvSpPr/>
          <p:nvPr/>
        </p:nvSpPr>
        <p:spPr>
          <a:xfrm>
            <a:off x="8518358" y="4427621"/>
            <a:ext cx="346673" cy="1742975"/>
          </a:xfrm>
          <a:prstGeom prst="lef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6CEBEAE8-72D3-44D4-A01A-CD8F354F0A14}"/>
              </a:ext>
            </a:extLst>
          </p:cNvPr>
          <p:cNvSpPr/>
          <p:nvPr/>
        </p:nvSpPr>
        <p:spPr>
          <a:xfrm>
            <a:off x="8459323" y="1179094"/>
            <a:ext cx="346673" cy="2466602"/>
          </a:xfrm>
          <a:prstGeom prst="lef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394D72-D4D8-4325-BE64-416FC6C69A58}"/>
              </a:ext>
            </a:extLst>
          </p:cNvPr>
          <p:cNvSpPr txBox="1"/>
          <p:nvPr/>
        </p:nvSpPr>
        <p:spPr>
          <a:xfrm>
            <a:off x="7637810" y="2224583"/>
            <a:ext cx="1227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Host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BAF2B4-9005-42FF-A55F-6F2F63C221EA}"/>
              </a:ext>
            </a:extLst>
          </p:cNvPr>
          <p:cNvSpPr txBox="1"/>
          <p:nvPr/>
        </p:nvSpPr>
        <p:spPr>
          <a:xfrm>
            <a:off x="7152773" y="5114442"/>
            <a:ext cx="1227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Controller</a:t>
            </a:r>
          </a:p>
        </p:txBody>
      </p:sp>
    </p:spTree>
    <p:extLst>
      <p:ext uri="{BB962C8B-B14F-4D97-AF65-F5344CB8AC3E}">
        <p14:creationId xmlns:p14="http://schemas.microsoft.com/office/powerpoint/2010/main" val="191048236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different communication modes in 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48590-1808-4AA5-B592-C13E71EF3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latin typeface="+mj-lt"/>
              </a:rPr>
              <a:t>Advertising</a:t>
            </a:r>
          </a:p>
          <a:p>
            <a:pPr lvl="1"/>
            <a:r>
              <a:rPr lang="en-US" dirty="0">
                <a:latin typeface="+mj-lt"/>
              </a:rPr>
              <a:t>Discovery</a:t>
            </a:r>
          </a:p>
          <a:p>
            <a:pPr lvl="1"/>
            <a:r>
              <a:rPr lang="en-US" dirty="0">
                <a:latin typeface="+mj-lt"/>
              </a:rPr>
              <a:t>Advertisements – broadcast messages indicating device details</a:t>
            </a:r>
          </a:p>
          <a:p>
            <a:pPr lvl="1"/>
            <a:r>
              <a:rPr lang="en-US" dirty="0">
                <a:latin typeface="+mj-lt"/>
              </a:rPr>
              <a:t>Ephemeral, </a:t>
            </a:r>
            <a:r>
              <a:rPr lang="en-US" dirty="0" err="1">
                <a:latin typeface="+mj-lt"/>
              </a:rPr>
              <a:t>uni</a:t>
            </a:r>
            <a:r>
              <a:rPr lang="en-US" dirty="0">
                <a:latin typeface="+mj-lt"/>
              </a:rPr>
              <a:t>-directional communication from Advertiser to Scanner(s)</a:t>
            </a:r>
          </a:p>
          <a:p>
            <a:pPr lvl="1"/>
            <a:r>
              <a:rPr lang="en-US" dirty="0">
                <a:latin typeface="+mj-lt"/>
              </a:rPr>
              <a:t>ALOHA access control</a:t>
            </a:r>
          </a:p>
          <a:p>
            <a:pPr lvl="1"/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Connections</a:t>
            </a:r>
          </a:p>
          <a:p>
            <a:pPr lvl="1"/>
            <a:r>
              <a:rPr lang="en-US" dirty="0">
                <a:latin typeface="+mj-lt"/>
              </a:rPr>
              <a:t>Interaction</a:t>
            </a:r>
          </a:p>
          <a:p>
            <a:pPr lvl="1"/>
            <a:r>
              <a:rPr lang="en-US" dirty="0">
                <a:latin typeface="+mj-lt"/>
              </a:rPr>
              <a:t>Bi-directional communication between Peripheral and Central</a:t>
            </a:r>
          </a:p>
          <a:p>
            <a:pPr lvl="1"/>
            <a:r>
              <a:rPr lang="en-US" dirty="0">
                <a:latin typeface="+mj-lt"/>
              </a:rPr>
              <a:t>Maintained for some duration</a:t>
            </a:r>
          </a:p>
          <a:p>
            <a:pPr lvl="1"/>
            <a:r>
              <a:rPr lang="en-US" dirty="0">
                <a:latin typeface="+mj-lt"/>
              </a:rPr>
              <a:t>TDMA access control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346848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408FA0-3A8F-4AFF-89AD-9F2EE6B1F3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0246" y="29638"/>
            <a:ext cx="10515600" cy="1325563"/>
          </a:xfrm>
        </p:spPr>
        <p:txBody>
          <a:bodyPr/>
          <a:lstStyle/>
          <a:p>
            <a:r>
              <a:rPr lang="en-US" dirty="0"/>
              <a:t>BLE network topology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F33ABB-34F6-4A51-B7BD-2CA0098518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39</a:t>
            </a:fld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086AEA0-0C65-4BA8-B59B-E38CF44363FC}"/>
              </a:ext>
            </a:extLst>
          </p:cNvPr>
          <p:cNvSpPr/>
          <p:nvPr/>
        </p:nvSpPr>
        <p:spPr>
          <a:xfrm>
            <a:off x="5747646" y="5167312"/>
            <a:ext cx="1462088" cy="1462088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Advertiser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B22D0DE-D14B-44C4-AC89-E68A005E98C8}"/>
              </a:ext>
            </a:extLst>
          </p:cNvPr>
          <p:cNvSpPr/>
          <p:nvPr/>
        </p:nvSpPr>
        <p:spPr>
          <a:xfrm>
            <a:off x="892342" y="3205183"/>
            <a:ext cx="1462088" cy="146208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Peripheral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0EF1D2E-8CA3-4C03-8731-EA7C042804D6}"/>
              </a:ext>
            </a:extLst>
          </p:cNvPr>
          <p:cNvSpPr/>
          <p:nvPr/>
        </p:nvSpPr>
        <p:spPr>
          <a:xfrm>
            <a:off x="2574371" y="5167312"/>
            <a:ext cx="1462088" cy="1462088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Advertiser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5D3F173-5991-4FCF-BC3F-63DA485E592F}"/>
              </a:ext>
            </a:extLst>
          </p:cNvPr>
          <p:cNvSpPr/>
          <p:nvPr/>
        </p:nvSpPr>
        <p:spPr>
          <a:xfrm>
            <a:off x="10045682" y="4894262"/>
            <a:ext cx="1462088" cy="1462088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Advertiser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149D89C-0150-4C76-AFBE-32948BFB3A3D}"/>
              </a:ext>
            </a:extLst>
          </p:cNvPr>
          <p:cNvSpPr/>
          <p:nvPr/>
        </p:nvSpPr>
        <p:spPr>
          <a:xfrm>
            <a:off x="906154" y="1075134"/>
            <a:ext cx="1462088" cy="146208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Peripheral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DFF1300-3DEF-43AB-B87E-D56EF21DE92F}"/>
              </a:ext>
            </a:extLst>
          </p:cNvPr>
          <p:cNvSpPr/>
          <p:nvPr/>
        </p:nvSpPr>
        <p:spPr>
          <a:xfrm>
            <a:off x="4104918" y="2122950"/>
            <a:ext cx="1462088" cy="1462088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Central &amp; Scanner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5108C15-AAFD-4E68-9088-B657D2427557}"/>
              </a:ext>
            </a:extLst>
          </p:cNvPr>
          <p:cNvSpPr/>
          <p:nvPr/>
        </p:nvSpPr>
        <p:spPr>
          <a:xfrm>
            <a:off x="7750644" y="2346318"/>
            <a:ext cx="1462088" cy="1462088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Scanner</a:t>
            </a:r>
          </a:p>
        </p:txBody>
      </p:sp>
      <p:sp>
        <p:nvSpPr>
          <p:cNvPr id="17" name="Arrow: Left-Right 16">
            <a:extLst>
              <a:ext uri="{FF2B5EF4-FFF2-40B4-BE49-F238E27FC236}">
                <a16:creationId xmlns:a16="http://schemas.microsoft.com/office/drawing/2014/main" id="{04CCBA1A-549B-4478-BE9B-A826043EC8DA}"/>
              </a:ext>
            </a:extLst>
          </p:cNvPr>
          <p:cNvSpPr/>
          <p:nvPr/>
        </p:nvSpPr>
        <p:spPr>
          <a:xfrm rot="1003240">
            <a:off x="2463204" y="1862365"/>
            <a:ext cx="1684421" cy="685800"/>
          </a:xfrm>
          <a:prstGeom prst="left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Connection</a:t>
            </a:r>
          </a:p>
        </p:txBody>
      </p:sp>
      <p:sp>
        <p:nvSpPr>
          <p:cNvPr id="18" name="Arrow: Left-Right 17">
            <a:extLst>
              <a:ext uri="{FF2B5EF4-FFF2-40B4-BE49-F238E27FC236}">
                <a16:creationId xmlns:a16="http://schemas.microsoft.com/office/drawing/2014/main" id="{9A2CE49B-1EDE-455F-BECA-0482D5ED5268}"/>
              </a:ext>
            </a:extLst>
          </p:cNvPr>
          <p:cNvSpPr/>
          <p:nvPr/>
        </p:nvSpPr>
        <p:spPr>
          <a:xfrm rot="20560918">
            <a:off x="2354856" y="3015266"/>
            <a:ext cx="1684421" cy="685800"/>
          </a:xfrm>
          <a:prstGeom prst="left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Connection</a:t>
            </a: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A9724F69-5473-47F5-8E33-C659A85A7B2A}"/>
              </a:ext>
            </a:extLst>
          </p:cNvPr>
          <p:cNvSpPr/>
          <p:nvPr/>
        </p:nvSpPr>
        <p:spPr>
          <a:xfrm rot="17665400">
            <a:off x="3196534" y="4054978"/>
            <a:ext cx="1816768" cy="685800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Advertisement</a:t>
            </a: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12FA9DC2-6FB4-41FA-A2D5-142DD37786DF}"/>
              </a:ext>
            </a:extLst>
          </p:cNvPr>
          <p:cNvSpPr/>
          <p:nvPr/>
        </p:nvSpPr>
        <p:spPr>
          <a:xfrm rot="14583970">
            <a:off x="4727081" y="4010853"/>
            <a:ext cx="1816768" cy="685800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Advertisement</a:t>
            </a: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DB5AB62B-8BEC-4FC2-AFCF-D45BD71DC31C}"/>
              </a:ext>
            </a:extLst>
          </p:cNvPr>
          <p:cNvSpPr/>
          <p:nvPr/>
        </p:nvSpPr>
        <p:spPr>
          <a:xfrm rot="18374189">
            <a:off x="6571805" y="4167007"/>
            <a:ext cx="1816768" cy="685800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Advertisement</a:t>
            </a:r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29E4FC8E-F0C3-46D2-BAC6-09F46C5DDFF2}"/>
              </a:ext>
            </a:extLst>
          </p:cNvPr>
          <p:cNvSpPr/>
          <p:nvPr/>
        </p:nvSpPr>
        <p:spPr>
          <a:xfrm rot="13969085">
            <a:off x="8751654" y="3976641"/>
            <a:ext cx="1816768" cy="685800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Advertisement</a:t>
            </a:r>
          </a:p>
        </p:txBody>
      </p:sp>
    </p:spTree>
    <p:extLst>
      <p:ext uri="{BB962C8B-B14F-4D97-AF65-F5344CB8AC3E}">
        <p14:creationId xmlns:p14="http://schemas.microsoft.com/office/powerpoint/2010/main" val="10498123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6028" y="365125"/>
            <a:ext cx="10767283" cy="132556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Project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6028" y="1415115"/>
            <a:ext cx="11588952" cy="4607844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SG" dirty="0"/>
          </a:p>
          <a:p>
            <a:pPr marL="457200" lvl="1" indent="0">
              <a:buNone/>
            </a:pPr>
            <a:r>
              <a:rPr lang="en-SG" dirty="0">
                <a:latin typeface="+mj-lt"/>
              </a:rPr>
              <a:t> </a:t>
            </a:r>
          </a:p>
          <a:p>
            <a:pPr marL="0" indent="0">
              <a:buNone/>
            </a:pPr>
            <a:endParaRPr lang="en-US" dirty="0">
              <a:latin typeface="+mj-lt"/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8B7BCA99-E82A-4EED-B013-119252732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87980"/>
            <a:ext cx="2743200" cy="365125"/>
          </a:xfrm>
        </p:spPr>
        <p:txBody>
          <a:bodyPr/>
          <a:lstStyle/>
          <a:p>
            <a:fld id="{687B7451-1438-CB4A-8106-82A64F1C7D7B}" type="slidenum">
              <a:rPr lang="sv-SE" smtClean="0"/>
              <a:t>4</a:t>
            </a:fld>
            <a:endParaRPr lang="sv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879A81-AFC9-4248-B2F1-A2C9F2F182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dirty="0" err="1"/>
              <a:t>ambujv@nus.edu.sg</a:t>
            </a:r>
            <a:endParaRPr lang="sv-SE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506E4A0-824E-603C-653A-B9B3636911A7}"/>
              </a:ext>
            </a:extLst>
          </p:cNvPr>
          <p:cNvSpPr txBox="1">
            <a:spLocks/>
          </p:cNvSpPr>
          <p:nvPr/>
        </p:nvSpPr>
        <p:spPr>
          <a:xfrm>
            <a:off x="688428" y="1567515"/>
            <a:ext cx="11588952" cy="46078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SG" dirty="0">
              <a:latin typeface="+mj-lt"/>
            </a:endParaRPr>
          </a:p>
          <a:p>
            <a:r>
              <a:rPr lang="en-SG" dirty="0">
                <a:latin typeface="+mj-lt"/>
              </a:rPr>
              <a:t>We decided to integrate some aspects of assignment 3b with Project</a:t>
            </a:r>
          </a:p>
          <a:p>
            <a:r>
              <a:rPr lang="en-SG" dirty="0">
                <a:latin typeface="+mj-lt"/>
              </a:rPr>
              <a:t>Deadline: 21</a:t>
            </a:r>
            <a:r>
              <a:rPr lang="en-SG" baseline="30000" dirty="0">
                <a:latin typeface="+mj-lt"/>
              </a:rPr>
              <a:t>st</a:t>
            </a:r>
            <a:r>
              <a:rPr lang="en-SG" dirty="0">
                <a:latin typeface="+mj-lt"/>
              </a:rPr>
              <a:t> April 2023/ With penalty (10%) 28</a:t>
            </a:r>
            <a:r>
              <a:rPr lang="en-SG" baseline="30000" dirty="0">
                <a:latin typeface="+mj-lt"/>
              </a:rPr>
              <a:t>th</a:t>
            </a:r>
            <a:r>
              <a:rPr lang="en-SG" dirty="0">
                <a:latin typeface="+mj-lt"/>
              </a:rPr>
              <a:t> April 2023</a:t>
            </a:r>
          </a:p>
          <a:p>
            <a:r>
              <a:rPr lang="en-SG" dirty="0"/>
              <a:t>Should be done in a group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SG" dirty="0">
              <a:latin typeface="+mj-lt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69225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1976"/>
    </mc:Choice>
    <mc:Fallback xmlns="">
      <p:transition spd="slow" advTm="61976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CC5C80-1ADE-418F-844F-FC92A00E5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Bluetooth devices multiple roles at the same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428C2C-B768-49C3-AE56-3FECB64FA4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+mj-lt"/>
              </a:rPr>
              <a:t>Topology picture is a simplification of roles</a:t>
            </a:r>
          </a:p>
          <a:p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A single device can have multiple roles simultaneously</a:t>
            </a:r>
          </a:p>
          <a:p>
            <a:pPr lvl="1"/>
            <a:r>
              <a:rPr lang="en-US" dirty="0">
                <a:latin typeface="+mj-lt"/>
              </a:rPr>
              <a:t>Scanning and Advertising simultaneously</a:t>
            </a:r>
          </a:p>
          <a:p>
            <a:pPr lvl="1"/>
            <a:r>
              <a:rPr lang="en-US" dirty="0">
                <a:latin typeface="+mj-lt"/>
              </a:rPr>
              <a:t>Peripheral and Scanner and Advertiser simultaneously</a:t>
            </a:r>
          </a:p>
          <a:p>
            <a:pPr lvl="1"/>
            <a:r>
              <a:rPr lang="en-US" dirty="0">
                <a:latin typeface="+mj-lt"/>
              </a:rPr>
              <a:t>Peripheral and Scanner and Central and Advertiser simultaneously</a:t>
            </a:r>
          </a:p>
          <a:p>
            <a:pPr lvl="1"/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Also possible:</a:t>
            </a:r>
          </a:p>
          <a:p>
            <a:pPr lvl="1"/>
            <a:r>
              <a:rPr lang="en-US" dirty="0">
                <a:latin typeface="+mj-lt"/>
              </a:rPr>
              <a:t>One Peripheral can be connected to multiple Central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1D1782-7EA2-4AD6-8A19-626DDD70C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92982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1325563"/>
          </a:xfrm>
        </p:spPr>
        <p:txBody>
          <a:bodyPr/>
          <a:lstStyle/>
          <a:p>
            <a:r>
              <a:rPr lang="en-US" dirty="0"/>
              <a:t>BLE frequency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48590-1808-4AA5-B592-C13E71EF38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7918" y="1316361"/>
            <a:ext cx="10515600" cy="4351338"/>
          </a:xfrm>
        </p:spPr>
        <p:txBody>
          <a:bodyPr/>
          <a:lstStyle/>
          <a:p>
            <a:r>
              <a:rPr lang="en-US" dirty="0">
                <a:latin typeface="+mj-lt"/>
              </a:rPr>
              <a:t>2.4 GHz carrier, Forty 2-MHz channels, 1 Mbps data rate</a:t>
            </a:r>
          </a:p>
          <a:p>
            <a:pPr lvl="1"/>
            <a:r>
              <a:rPr lang="en-US" dirty="0">
                <a:latin typeface="+mj-lt"/>
              </a:rPr>
              <a:t>37, 38, 39 for advertising</a:t>
            </a:r>
          </a:p>
          <a:p>
            <a:pPr lvl="1"/>
            <a:r>
              <a:rPr lang="en-US" dirty="0">
                <a:latin typeface="+mj-lt"/>
              </a:rPr>
              <a:t>0-36 for connection (FHSS)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41</a:t>
            </a:fld>
            <a:endParaRPr lang="en-US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663A1AD9-4FC5-46DF-9D6D-6E9E529B10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66964" y="2766651"/>
            <a:ext cx="7447548" cy="3772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537180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BLE modulation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48590-1808-4AA5-B592-C13E71EF3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Gaussian Frequency-Shift Keying (GFSK)</a:t>
            </a:r>
          </a:p>
          <a:p>
            <a:pPr lvl="1"/>
            <a:r>
              <a:rPr lang="en-US" dirty="0">
                <a:latin typeface="+mj-lt"/>
              </a:rPr>
              <a:t>Improvement on base Frequency-shift Keying</a:t>
            </a:r>
          </a:p>
          <a:p>
            <a:pPr lvl="1"/>
            <a:r>
              <a:rPr lang="en-US" dirty="0">
                <a:latin typeface="+mj-lt"/>
              </a:rPr>
              <a:t>Smoother transitions between bits -&gt; reduces nearby interference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42</a:t>
            </a:fld>
            <a:endParaRPr 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EF8AAE17-6850-43CB-8547-C18597CB1A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653251" y="3372793"/>
            <a:ext cx="6412543" cy="2342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033658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BLE signal strength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48590-1808-4AA5-B592-C13E71EF3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What are capabilities of CC2650?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05157E-3FDF-4633-B9BE-AA08041791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048" y="1646238"/>
            <a:ext cx="10295903" cy="3500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71161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Packet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48590-1808-4AA5-B592-C13E71EF3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>
                <a:latin typeface="+mj-lt"/>
                <a:cs typeface="Calibri" panose="020F0502020204030204" pitchFamily="34" charset="0"/>
              </a:rPr>
              <a:t>Same packet structure for both advertisements and connections</a:t>
            </a:r>
          </a:p>
          <a:p>
            <a:pPr lvl="1"/>
            <a:r>
              <a:rPr lang="en-US" dirty="0">
                <a:latin typeface="+mj-lt"/>
                <a:cs typeface="Calibri" panose="020F0502020204030204" pitchFamily="34" charset="0"/>
              </a:rPr>
              <a:t>Fields are filled in little endian (the opposite of network byte order )</a:t>
            </a:r>
          </a:p>
          <a:p>
            <a:pPr lvl="1"/>
            <a:endParaRPr lang="en-US" dirty="0">
              <a:latin typeface="+mj-lt"/>
              <a:cs typeface="Calibri" panose="020F0502020204030204" pitchFamily="34" charset="0"/>
            </a:endParaRPr>
          </a:p>
          <a:p>
            <a:r>
              <a:rPr lang="en-US" dirty="0">
                <a:latin typeface="+mj-lt"/>
                <a:cs typeface="Calibri" panose="020F0502020204030204" pitchFamily="34" charset="0"/>
              </a:rPr>
              <a:t>Access address unique for each connection (randomly chosen)</a:t>
            </a:r>
          </a:p>
          <a:p>
            <a:pPr lvl="1"/>
            <a:r>
              <a:rPr lang="en-US" dirty="0">
                <a:latin typeface="+mj-lt"/>
                <a:cs typeface="Calibri" panose="020F0502020204030204" pitchFamily="34" charset="0"/>
              </a:rPr>
              <a:t>In Advertising always set to 0x8E89BED6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2BB8CF-1A5A-41A5-922F-5848717445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7296" y="1690688"/>
            <a:ext cx="9775988" cy="2147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5561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Whitening the data bits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48590-1808-4AA5-B592-C13E71EF38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89722"/>
            <a:ext cx="11129865" cy="5060367"/>
          </a:xfrm>
        </p:spPr>
        <p:txBody>
          <a:bodyPr>
            <a:normAutofit/>
          </a:bodyPr>
          <a:lstStyle/>
          <a:p>
            <a:r>
              <a:rPr lang="en-US" dirty="0">
                <a:latin typeface="+mj-lt"/>
              </a:rPr>
              <a:t>Avoid long series of repetitive bits (all zeros or all ones)</a:t>
            </a:r>
          </a:p>
          <a:p>
            <a:pPr lvl="1"/>
            <a:r>
              <a:rPr lang="en-US" dirty="0">
                <a:latin typeface="+mj-lt"/>
              </a:rPr>
              <a:t>Would cause RF noise to be more focused in one direction</a:t>
            </a:r>
          </a:p>
          <a:p>
            <a:pPr lvl="1"/>
            <a:r>
              <a:rPr lang="en-US" dirty="0">
                <a:latin typeface="+mj-lt"/>
              </a:rPr>
              <a:t>Radio hardware desires output to have zero DC-bias (or close to that)</a:t>
            </a:r>
          </a:p>
          <a:p>
            <a:pPr lvl="1"/>
            <a:r>
              <a:rPr lang="en-US" dirty="0">
                <a:latin typeface="+mj-lt"/>
              </a:rPr>
              <a:t>Great example of the PHY and MAC being interwoven in wireless</a:t>
            </a:r>
          </a:p>
          <a:p>
            <a:pPr lvl="1"/>
            <a:endParaRPr lang="en-US" dirty="0">
              <a:latin typeface="+mj-lt"/>
            </a:endParaRPr>
          </a:p>
          <a:p>
            <a:pPr lvl="1"/>
            <a:endParaRPr lang="en-US" dirty="0">
              <a:latin typeface="+mj-lt"/>
            </a:endParaRPr>
          </a:p>
          <a:p>
            <a:pPr lvl="1"/>
            <a:endParaRPr lang="en-US" dirty="0">
              <a:latin typeface="+mj-lt"/>
            </a:endParaRPr>
          </a:p>
          <a:p>
            <a:pPr lvl="1"/>
            <a:endParaRPr lang="en-US" dirty="0">
              <a:latin typeface="+mj-lt"/>
            </a:endParaRPr>
          </a:p>
          <a:p>
            <a:pPr marL="457200" lvl="1" indent="0">
              <a:buNone/>
            </a:pPr>
            <a:endParaRPr lang="en-US" dirty="0">
              <a:latin typeface="+mj-lt"/>
            </a:endParaRPr>
          </a:p>
          <a:p>
            <a:pPr marL="457200" lvl="1" indent="0">
              <a:buNone/>
            </a:pPr>
            <a:endParaRPr lang="en-US" dirty="0">
              <a:latin typeface="+mj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388D918-4CA1-4BA5-B085-429ACCEA89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6854" y="3646660"/>
            <a:ext cx="6217981" cy="1939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38423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1E658-DFCD-4567-9261-835D5E8B6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Bit processing pipeline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4E1537-9125-4B4D-A627-BD2C2EB92A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77EF527-D452-44C4-9821-016B242732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758" y="2120848"/>
            <a:ext cx="10264715" cy="3073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61556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431430"/>
            <a:ext cx="10606051" cy="1325563"/>
          </a:xfrm>
        </p:spPr>
        <p:txBody>
          <a:bodyPr>
            <a:normAutofit/>
          </a:bodyPr>
          <a:lstStyle/>
          <a:p>
            <a:r>
              <a:rPr lang="en-US" dirty="0">
                <a:latin typeface="+mn-lt"/>
              </a:rPr>
              <a:t>Learning Objective for Today’s Lecture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F245BC85-86C3-4DEE-8F97-611080B541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105757" cy="4412489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 dirty="0">
                <a:latin typeface="+mj-lt"/>
              </a:rPr>
              <a:t>Review: last few lecture’s topics </a:t>
            </a:r>
          </a:p>
          <a:p>
            <a:pPr marL="514350" indent="-514350">
              <a:buAutoNum type="arabicPeriod"/>
            </a:pPr>
            <a:r>
              <a:rPr lang="en-US" dirty="0">
                <a:latin typeface="+mj-lt"/>
              </a:rPr>
              <a:t>Bluetooth: Basics</a:t>
            </a:r>
          </a:p>
          <a:p>
            <a:pPr marL="514350" indent="-514350">
              <a:buAutoNum type="arabicPeriod"/>
            </a:pPr>
            <a:r>
              <a:rPr lang="en-US" b="1" dirty="0">
                <a:latin typeface="+mj-lt"/>
              </a:rPr>
              <a:t>Bluetooth: Advertising</a:t>
            </a:r>
          </a:p>
          <a:p>
            <a:pPr marL="514350" indent="-514350">
              <a:buAutoNum type="arabicPeriod"/>
            </a:pPr>
            <a:r>
              <a:rPr lang="en-US" dirty="0">
                <a:latin typeface="+mj-lt"/>
              </a:rPr>
              <a:t>Bluetooth: Connections</a:t>
            </a:r>
          </a:p>
          <a:p>
            <a:pPr marL="514350" indent="-514350">
              <a:buAutoNum type="arabicPeriod"/>
            </a:pPr>
            <a:r>
              <a:rPr lang="en-US" dirty="0">
                <a:latin typeface="+mj-lt"/>
              </a:rPr>
              <a:t>802.15.4: Review</a:t>
            </a:r>
          </a:p>
          <a:p>
            <a:pPr marL="514350" indent="-514350">
              <a:buAutoNum type="arabicPeriod"/>
            </a:pPr>
            <a:r>
              <a:rPr lang="en-US" dirty="0">
                <a:latin typeface="+mj-lt"/>
              </a:rPr>
              <a:t>Zigbee</a:t>
            </a:r>
          </a:p>
          <a:p>
            <a:pPr marL="514350" indent="-514350">
              <a:buAutoNum type="arabicPeriod"/>
            </a:pPr>
            <a:r>
              <a:rPr lang="en-US" dirty="0">
                <a:latin typeface="+mj-lt"/>
              </a:rPr>
              <a:t>Thread</a:t>
            </a:r>
          </a:p>
          <a:p>
            <a:pPr marL="514350" indent="-514350">
              <a:buAutoNum type="arabicPeriod"/>
            </a:pPr>
            <a:endParaRPr lang="en-US" dirty="0">
              <a:latin typeface="+mj-lt"/>
            </a:endParaRPr>
          </a:p>
          <a:p>
            <a:pPr marL="0" indent="0">
              <a:buNone/>
            </a:pPr>
            <a:endParaRPr lang="en-US" dirty="0">
              <a:latin typeface="+mj-lt"/>
            </a:endParaRPr>
          </a:p>
          <a:p>
            <a:pPr marL="514350" indent="-514350">
              <a:buAutoNum type="arabicPeriod"/>
            </a:pPr>
            <a:endParaRPr lang="en-US" dirty="0">
              <a:latin typeface="+mj-lt"/>
            </a:endParaRPr>
          </a:p>
          <a:p>
            <a:pPr marL="514350" indent="-514350">
              <a:buAutoNum type="arabicPeriod"/>
            </a:pPr>
            <a:endParaRPr lang="en-US" dirty="0">
              <a:latin typeface="+mj-lt"/>
            </a:endParaRPr>
          </a:p>
          <a:p>
            <a:pPr marL="0" indent="0">
              <a:buNone/>
            </a:pPr>
            <a:endParaRPr lang="en-US" dirty="0">
              <a:latin typeface="+mj-lt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18C0E1-216D-4D63-B451-AC07C0BC4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B7451-1438-CB4A-8106-82A64F1C7D7B}" type="slidenum">
              <a:rPr lang="sv-SE" smtClean="0"/>
              <a:t>47</a:t>
            </a:fld>
            <a:endParaRPr lang="sv-SE"/>
          </a:p>
        </p:txBody>
      </p:sp>
      <p:sp>
        <p:nvSpPr>
          <p:cNvPr id="3" name="Footer Placeholder 1">
            <a:extLst>
              <a:ext uri="{FF2B5EF4-FFF2-40B4-BE49-F238E27FC236}">
                <a16:creationId xmlns:a16="http://schemas.microsoft.com/office/drawing/2014/main" id="{A1E99B55-924B-C736-2727-376740BF0A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sv-SE" dirty="0" err="1"/>
              <a:t>ambujv@nus.edu.sg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500410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469"/>
    </mc:Choice>
    <mc:Fallback xmlns="">
      <p:transition spd="slow" advTm="50469"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Advertising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48590-1808-4AA5-B592-C13E71EF3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+mj-lt"/>
              </a:rPr>
              <a:t>BLE discovery mechanism</a:t>
            </a:r>
          </a:p>
          <a:p>
            <a:pPr lvl="1"/>
            <a:r>
              <a:rPr lang="en-US" dirty="0">
                <a:latin typeface="+mj-lt"/>
              </a:rPr>
              <a:t>Make nearby devices aware of advertiser’s existence</a:t>
            </a:r>
          </a:p>
          <a:p>
            <a:pPr lvl="1"/>
            <a:r>
              <a:rPr lang="en-US" dirty="0">
                <a:latin typeface="+mj-lt"/>
              </a:rPr>
              <a:t>Communicate some information from or about advertiser</a:t>
            </a:r>
          </a:p>
          <a:p>
            <a:pPr lvl="1"/>
            <a:r>
              <a:rPr lang="en-US" dirty="0">
                <a:latin typeface="+mj-lt"/>
              </a:rPr>
              <a:t>Traditional purpose is to enable connections, but this is also useful for general communication</a:t>
            </a:r>
          </a:p>
          <a:p>
            <a:r>
              <a:rPr lang="en-US" dirty="0">
                <a:latin typeface="+mj-lt"/>
              </a:rPr>
              <a:t>Advertisements</a:t>
            </a:r>
          </a:p>
          <a:p>
            <a:pPr lvl="1"/>
            <a:r>
              <a:rPr lang="en-US" dirty="0">
                <a:latin typeface="+mj-lt"/>
              </a:rPr>
              <a:t>Periodic broadcast messages with data</a:t>
            </a:r>
          </a:p>
          <a:p>
            <a:r>
              <a:rPr lang="en-US" dirty="0">
                <a:latin typeface="+mj-lt"/>
              </a:rPr>
              <a:t>Scan Requests/Responses</a:t>
            </a:r>
          </a:p>
          <a:p>
            <a:pPr lvl="1"/>
            <a:r>
              <a:rPr lang="en-US" dirty="0">
                <a:latin typeface="+mj-lt"/>
              </a:rPr>
              <a:t>Scanner sends responses after getting a request</a:t>
            </a:r>
          </a:p>
          <a:p>
            <a:pPr lvl="2"/>
            <a:r>
              <a:rPr lang="en-US" dirty="0">
                <a:latin typeface="+mj-lt"/>
              </a:rPr>
              <a:t>Only occurs when scanner is listening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47524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3BA3D-E110-40B6-91D3-4EB3BCBA89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Advertising packet layering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BDCBA7-670F-409F-AD56-DE25D8464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6AFCF1-CCB0-485C-861B-944BA8FD57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585408"/>
            <a:ext cx="9227383" cy="20268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4FC0947-07E4-4B8E-8F46-C160B809CE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0300" y="3612233"/>
            <a:ext cx="6435248" cy="1662185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1794C69-03C9-4C8D-BFA9-610691BD3794}"/>
              </a:ext>
            </a:extLst>
          </p:cNvPr>
          <p:cNvCxnSpPr/>
          <p:nvPr/>
        </p:nvCxnSpPr>
        <p:spPr>
          <a:xfrm flipV="1">
            <a:off x="4367463" y="2598821"/>
            <a:ext cx="1600200" cy="6858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14ED91E-A5BD-415E-B971-84D8050F5660}"/>
              </a:ext>
            </a:extLst>
          </p:cNvPr>
          <p:cNvCxnSpPr>
            <a:cxnSpLocks/>
          </p:cNvCxnSpPr>
          <p:nvPr/>
        </p:nvCxnSpPr>
        <p:spPr>
          <a:xfrm flipH="1" flipV="1">
            <a:off x="8638674" y="2598821"/>
            <a:ext cx="1856874" cy="6858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88585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6028" y="365125"/>
            <a:ext cx="10767283" cy="132556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Tutorials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6028" y="1415115"/>
            <a:ext cx="11588952" cy="4607844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SG" dirty="0"/>
          </a:p>
          <a:p>
            <a:pPr marL="457200" lvl="1" indent="0">
              <a:buNone/>
            </a:pPr>
            <a:r>
              <a:rPr lang="en-SG" dirty="0">
                <a:latin typeface="+mj-lt"/>
              </a:rPr>
              <a:t> </a:t>
            </a:r>
          </a:p>
          <a:p>
            <a:pPr marL="0" indent="0">
              <a:buNone/>
            </a:pPr>
            <a:endParaRPr lang="en-US" dirty="0">
              <a:latin typeface="+mj-lt"/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8B7BCA99-E82A-4EED-B013-119252732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87980"/>
            <a:ext cx="2743200" cy="365125"/>
          </a:xfrm>
        </p:spPr>
        <p:txBody>
          <a:bodyPr/>
          <a:lstStyle/>
          <a:p>
            <a:fld id="{687B7451-1438-CB4A-8106-82A64F1C7D7B}" type="slidenum">
              <a:rPr lang="sv-SE" smtClean="0"/>
              <a:t>5</a:t>
            </a:fld>
            <a:endParaRPr lang="sv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879A81-AFC9-4248-B2F1-A2C9F2F182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dirty="0" err="1"/>
              <a:t>ambujv@nus.edu.sg</a:t>
            </a:r>
            <a:endParaRPr lang="sv-SE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506E4A0-824E-603C-653A-B9B3636911A7}"/>
              </a:ext>
            </a:extLst>
          </p:cNvPr>
          <p:cNvSpPr txBox="1">
            <a:spLocks/>
          </p:cNvSpPr>
          <p:nvPr/>
        </p:nvSpPr>
        <p:spPr>
          <a:xfrm>
            <a:off x="688428" y="1567515"/>
            <a:ext cx="11257555" cy="46078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SG" dirty="0">
              <a:latin typeface="+mj-lt"/>
            </a:endParaRPr>
          </a:p>
          <a:p>
            <a:r>
              <a:rPr lang="en-SG" dirty="0">
                <a:latin typeface="+mj-lt"/>
              </a:rPr>
              <a:t>Mandatory tutorial this week: Covers LPWANS, Neighbour discovery</a:t>
            </a:r>
          </a:p>
          <a:p>
            <a:r>
              <a:rPr lang="en-SG" dirty="0">
                <a:latin typeface="+mj-lt"/>
              </a:rPr>
              <a:t>Next two weeks: Optional (NO Attendance)/ Open session</a:t>
            </a:r>
          </a:p>
          <a:p>
            <a:r>
              <a:rPr lang="en-SG" dirty="0">
                <a:latin typeface="+mj-lt"/>
              </a:rPr>
              <a:t>Last week: Sample examination questions discussions/ Open session</a:t>
            </a:r>
          </a:p>
          <a:p>
            <a:r>
              <a:rPr lang="en-SG" dirty="0">
                <a:latin typeface="+mj-lt"/>
              </a:rPr>
              <a:t>Video lectures: Would make sure to record and upload by mid of next week</a:t>
            </a:r>
            <a:endParaRPr lang="en-SG" dirty="0"/>
          </a:p>
          <a:p>
            <a:pPr marL="0" indent="0">
              <a:buFont typeface="Arial" panose="020B0604020202020204" pitchFamily="34" charset="0"/>
              <a:buNone/>
            </a:pPr>
            <a:endParaRPr lang="en-SG" dirty="0">
              <a:latin typeface="+mj-lt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40815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1976"/>
    </mc:Choice>
    <mc:Fallback xmlns="">
      <p:transition spd="slow" advTm="61976"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B0F25-3798-49BD-AE06-34EBEBE996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BLE advertising header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49F761-0037-4EAE-B76B-D9634B52D7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82853" y="1279849"/>
            <a:ext cx="4397542" cy="5029200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+mj-lt"/>
              </a:rPr>
              <a:t>ADV_IND</a:t>
            </a:r>
          </a:p>
          <a:p>
            <a:pPr lvl="1"/>
            <a:r>
              <a:rPr lang="en-US" sz="1800" dirty="0">
                <a:latin typeface="+mj-lt"/>
              </a:rPr>
              <a:t>Advertisement</a:t>
            </a:r>
          </a:p>
          <a:p>
            <a:pPr lvl="1"/>
            <a:r>
              <a:rPr lang="en-US" sz="1800" dirty="0">
                <a:latin typeface="+mj-lt"/>
              </a:rPr>
              <a:t>Allows connections and scan requests</a:t>
            </a:r>
          </a:p>
          <a:p>
            <a:r>
              <a:rPr lang="en-US" sz="2000" dirty="0">
                <a:latin typeface="+mj-lt"/>
              </a:rPr>
              <a:t>ADV_NONCONN_IND</a:t>
            </a:r>
          </a:p>
          <a:p>
            <a:pPr lvl="1"/>
            <a:r>
              <a:rPr lang="en-US" sz="1800" dirty="0">
                <a:latin typeface="+mj-lt"/>
              </a:rPr>
              <a:t>Advertisement</a:t>
            </a:r>
          </a:p>
          <a:p>
            <a:pPr lvl="1"/>
            <a:r>
              <a:rPr lang="en-US" sz="1800" dirty="0">
                <a:latin typeface="+mj-lt"/>
              </a:rPr>
              <a:t>No connections or scan requests</a:t>
            </a:r>
          </a:p>
          <a:p>
            <a:r>
              <a:rPr lang="en-US" sz="2000" dirty="0">
                <a:latin typeface="+mj-lt"/>
              </a:rPr>
              <a:t>ADV_SCAN_IND</a:t>
            </a:r>
          </a:p>
          <a:p>
            <a:pPr lvl="1"/>
            <a:r>
              <a:rPr lang="en-US" sz="1800" dirty="0">
                <a:latin typeface="+mj-lt"/>
              </a:rPr>
              <a:t>Advertisement</a:t>
            </a:r>
          </a:p>
          <a:p>
            <a:pPr lvl="1"/>
            <a:r>
              <a:rPr lang="en-US" sz="1800" dirty="0">
                <a:latin typeface="+mj-lt"/>
              </a:rPr>
              <a:t>No connections but allows scan requests</a:t>
            </a:r>
          </a:p>
          <a:p>
            <a:r>
              <a:rPr lang="en-US" sz="2200" dirty="0">
                <a:latin typeface="+mj-lt"/>
              </a:rPr>
              <a:t>SCAN_REQ</a:t>
            </a:r>
          </a:p>
          <a:p>
            <a:pPr lvl="1"/>
            <a:r>
              <a:rPr lang="en-US" sz="1800" dirty="0">
                <a:latin typeface="+mj-lt"/>
              </a:rPr>
              <a:t>Scan request</a:t>
            </a:r>
          </a:p>
          <a:p>
            <a:r>
              <a:rPr lang="en-US" sz="2200" dirty="0">
                <a:latin typeface="+mj-lt"/>
              </a:rPr>
              <a:t>SCAN_RSP</a:t>
            </a:r>
          </a:p>
          <a:p>
            <a:pPr lvl="1"/>
            <a:r>
              <a:rPr lang="en-US" sz="1800" dirty="0">
                <a:latin typeface="+mj-lt"/>
              </a:rPr>
              <a:t>Scan response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AAF9F5-A072-4EA7-BA38-1002244FB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406D79-0B02-4562-B9BD-24DB6E4480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605" y="1371600"/>
            <a:ext cx="6289426" cy="14076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40CE149-6A47-41E1-8DEC-360C107734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1370" y="2779295"/>
            <a:ext cx="4664262" cy="3293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63597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81B1A-09DB-4545-BF29-C97161BF45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Advertisement payloads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38A144-746D-40B0-A9CA-A234A7ACBD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latin typeface="+mj-lt"/>
              </a:rPr>
              <a:t>AdvA</a:t>
            </a:r>
            <a:r>
              <a:rPr lang="en-US" dirty="0">
                <a:latin typeface="+mj-lt"/>
              </a:rPr>
              <a:t> – address of the advertiser</a:t>
            </a:r>
          </a:p>
          <a:p>
            <a:pPr lvl="1"/>
            <a:r>
              <a:rPr lang="en-US" dirty="0" err="1">
                <a:latin typeface="+mj-lt"/>
              </a:rPr>
              <a:t>TxAdd</a:t>
            </a:r>
            <a:r>
              <a:rPr lang="en-US" dirty="0">
                <a:latin typeface="+mj-lt"/>
              </a:rPr>
              <a:t> bit from header specifies if this is a “public” or “random” address</a:t>
            </a:r>
          </a:p>
          <a:p>
            <a:r>
              <a:rPr lang="en-US" dirty="0">
                <a:latin typeface="+mj-lt"/>
              </a:rPr>
              <a:t>Remaining up to 31 bytes are available for use</a:t>
            </a:r>
          </a:p>
          <a:p>
            <a:r>
              <a:rPr lang="en-US" dirty="0">
                <a:latin typeface="+mj-lt"/>
              </a:rPr>
              <a:t>Putting it all together, up to 47 bytes total: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7C9259-6EF9-4C2B-B1CA-F229A5D502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7D162F7-A2DF-4099-9A3A-4EE3F81101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6600" y="228600"/>
            <a:ext cx="3497179" cy="1261540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C5192DCA-346C-4F38-84B7-8C794C79EC32}"/>
              </a:ext>
            </a:extLst>
          </p:cNvPr>
          <p:cNvGraphicFramePr>
            <a:graphicFrameLocks noGrp="1"/>
          </p:cNvGraphicFramePr>
          <p:nvPr/>
        </p:nvGraphicFramePr>
        <p:xfrm>
          <a:off x="635303" y="4934913"/>
          <a:ext cx="10945091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8364">
                  <a:extLst>
                    <a:ext uri="{9D8B030D-6E8A-4147-A177-3AD203B41FA5}">
                      <a16:colId xmlns:a16="http://schemas.microsoft.com/office/drawing/2014/main" val="73859673"/>
                    </a:ext>
                  </a:extLst>
                </a:gridCol>
                <a:gridCol w="1648691">
                  <a:extLst>
                    <a:ext uri="{9D8B030D-6E8A-4147-A177-3AD203B41FA5}">
                      <a16:colId xmlns:a16="http://schemas.microsoft.com/office/drawing/2014/main" val="1643382095"/>
                    </a:ext>
                  </a:extLst>
                </a:gridCol>
                <a:gridCol w="997527">
                  <a:extLst>
                    <a:ext uri="{9D8B030D-6E8A-4147-A177-3AD203B41FA5}">
                      <a16:colId xmlns:a16="http://schemas.microsoft.com/office/drawing/2014/main" val="2399689160"/>
                    </a:ext>
                  </a:extLst>
                </a:gridCol>
                <a:gridCol w="1967346">
                  <a:extLst>
                    <a:ext uri="{9D8B030D-6E8A-4147-A177-3AD203B41FA5}">
                      <a16:colId xmlns:a16="http://schemas.microsoft.com/office/drawing/2014/main" val="2360431165"/>
                    </a:ext>
                  </a:extLst>
                </a:gridCol>
                <a:gridCol w="4142509">
                  <a:extLst>
                    <a:ext uri="{9D8B030D-6E8A-4147-A177-3AD203B41FA5}">
                      <a16:colId xmlns:a16="http://schemas.microsoft.com/office/drawing/2014/main" val="310361505"/>
                    </a:ext>
                  </a:extLst>
                </a:gridCol>
                <a:gridCol w="1080654">
                  <a:extLst>
                    <a:ext uri="{9D8B030D-6E8A-4147-A177-3AD203B41FA5}">
                      <a16:colId xmlns:a16="http://schemas.microsoft.com/office/drawing/2014/main" val="2786581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Preamble</a:t>
                      </a:r>
                      <a:br>
                        <a:rPr lang="en-US" sz="18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</a:b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 Byte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dkUpDiag">
                      <a:fgClr>
                        <a:schemeClr val="bg2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Access Address</a:t>
                      </a:r>
                      <a:br>
                        <a:rPr lang="en-US" sz="18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</a:b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 Bytes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dkUpDiag">
                      <a:fgClr>
                        <a:schemeClr val="bg2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Header</a:t>
                      </a:r>
                      <a:br>
                        <a:rPr lang="en-US" sz="18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</a:b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 Bytes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Advertiser Address</a:t>
                      </a:r>
                      <a:br>
                        <a:rPr lang="en-US" sz="18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</a:b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 Bytes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Advertiser Data (Payload)</a:t>
                      </a:r>
                      <a:br>
                        <a:rPr lang="en-US" sz="18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</a:b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0-31 Bytes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CRC</a:t>
                      </a:r>
                      <a:br>
                        <a:rPr lang="en-US" sz="18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</a:b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 Bytes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dkUpDiag">
                      <a:fgClr>
                        <a:schemeClr val="bg2"/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4029949793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FCE6449A-6AC1-49E5-9F09-BE620C0B631A}"/>
              </a:ext>
            </a:extLst>
          </p:cNvPr>
          <p:cNvSpPr txBox="1"/>
          <p:nvPr/>
        </p:nvSpPr>
        <p:spPr>
          <a:xfrm>
            <a:off x="635303" y="4437060"/>
            <a:ext cx="18905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BLE Packet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87509FD-AA79-4E33-987E-FCB2F625C5A0}"/>
              </a:ext>
            </a:extLst>
          </p:cNvPr>
          <p:cNvCxnSpPr/>
          <p:nvPr/>
        </p:nvCxnSpPr>
        <p:spPr>
          <a:xfrm flipV="1">
            <a:off x="3390421" y="4514004"/>
            <a:ext cx="0" cy="36933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2D58C41-0908-4CF2-9AF1-B30DE944309C}"/>
              </a:ext>
            </a:extLst>
          </p:cNvPr>
          <p:cNvCxnSpPr/>
          <p:nvPr/>
        </p:nvCxnSpPr>
        <p:spPr>
          <a:xfrm flipV="1">
            <a:off x="10495557" y="4514004"/>
            <a:ext cx="0" cy="36933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D2F2E11-00EA-48BB-AF6B-34F8EFA00782}"/>
              </a:ext>
            </a:extLst>
          </p:cNvPr>
          <p:cNvSpPr txBox="1"/>
          <p:nvPr/>
        </p:nvSpPr>
        <p:spPr>
          <a:xfrm>
            <a:off x="6041690" y="4514004"/>
            <a:ext cx="1802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Advertising PDU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58F76EC-A113-4F00-9A0C-425BAC04733B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3390421" y="4698670"/>
            <a:ext cx="265126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999D5B9-C2DB-4E26-BB20-7CF6974BE914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7844288" y="4698670"/>
            <a:ext cx="265126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191624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98714F-211A-45EE-87B8-620DD330DD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Scan Requests and Responses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764615-2CF9-4E60-AD96-A94A918B3A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Scan request</a:t>
            </a:r>
          </a:p>
          <a:p>
            <a:pPr lvl="1"/>
            <a:r>
              <a:rPr lang="en-US" dirty="0">
                <a:latin typeface="+mj-lt"/>
              </a:rPr>
              <a:t>Just the two addresses: the scanner’s and the advertiser’s</a:t>
            </a:r>
          </a:p>
          <a:p>
            <a:pPr lvl="1"/>
            <a:endParaRPr lang="en-US" dirty="0">
              <a:latin typeface="+mj-lt"/>
            </a:endParaRPr>
          </a:p>
          <a:p>
            <a:pPr lvl="1"/>
            <a:endParaRPr lang="en-US" dirty="0">
              <a:latin typeface="+mj-lt"/>
            </a:endParaRPr>
          </a:p>
          <a:p>
            <a:pPr lvl="1"/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Scan response</a:t>
            </a:r>
          </a:p>
          <a:p>
            <a:pPr lvl="1"/>
            <a:r>
              <a:rPr lang="en-US" dirty="0">
                <a:latin typeface="+mj-lt"/>
              </a:rPr>
              <a:t>Identical to an advertisement</a:t>
            </a:r>
          </a:p>
          <a:p>
            <a:pPr lvl="1"/>
            <a:r>
              <a:rPr lang="en-US" dirty="0">
                <a:latin typeface="+mj-lt"/>
              </a:rPr>
              <a:t>But only occurs after a request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B3CC03-DA75-4F03-9CED-5408FC1F59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49B499-4DB0-495B-A954-C7C7095E00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2749" y="2702722"/>
            <a:ext cx="4123764" cy="18130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C1C08F3-C8B5-458B-BD54-840BB56CD2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1263" y="4515758"/>
            <a:ext cx="3846737" cy="1748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2818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A4E48E-3262-45E3-8288-D633061EC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Advertising timing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6CD217-4037-468E-B3D6-FABE2388BB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4" y="3498301"/>
            <a:ext cx="10972800" cy="3062776"/>
          </a:xfrm>
        </p:spPr>
        <p:txBody>
          <a:bodyPr/>
          <a:lstStyle/>
          <a:p>
            <a:r>
              <a:rPr lang="en-US" dirty="0">
                <a:latin typeface="+mj-lt"/>
              </a:rPr>
              <a:t>Advertising Events occur periodically [20ms – 10.24 s] (or longer)</a:t>
            </a:r>
          </a:p>
          <a:p>
            <a:pPr lvl="1"/>
            <a:r>
              <a:rPr lang="en-US" dirty="0">
                <a:latin typeface="+mj-lt"/>
              </a:rPr>
              <a:t>Plus a random delay after each instance [0-10ms]</a:t>
            </a:r>
          </a:p>
          <a:p>
            <a:pPr lvl="1"/>
            <a:r>
              <a:rPr lang="en-US" b="1" dirty="0">
                <a:latin typeface="+mj-lt"/>
              </a:rPr>
              <a:t>Why? </a:t>
            </a:r>
          </a:p>
          <a:p>
            <a:pPr lvl="1"/>
            <a:endParaRPr lang="en-US" b="1" dirty="0">
              <a:latin typeface="+mj-lt"/>
            </a:endParaRPr>
          </a:p>
          <a:p>
            <a:r>
              <a:rPr lang="en-US" dirty="0">
                <a:latin typeface="+mj-lt"/>
              </a:rPr>
              <a:t>User picks the rate as a tradeoff of energy and discovery latency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0434CA-B7AD-478B-9945-8DEAA7B58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79BDF31-2B23-4D4E-8036-8AD2CD4C73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547" y="1659209"/>
            <a:ext cx="9593875" cy="1519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22652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A4E48E-3262-45E3-8288-D633061EC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Advertising timing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6CD217-4037-468E-B3D6-FABE2388BB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4" y="3498301"/>
            <a:ext cx="10972800" cy="3062776"/>
          </a:xfrm>
        </p:spPr>
        <p:txBody>
          <a:bodyPr/>
          <a:lstStyle/>
          <a:p>
            <a:r>
              <a:rPr lang="en-US" dirty="0">
                <a:latin typeface="+mj-lt"/>
              </a:rPr>
              <a:t>Advertising Events occur periodically [20ms – 10.24 s] (or longer)</a:t>
            </a:r>
          </a:p>
          <a:p>
            <a:pPr lvl="1"/>
            <a:r>
              <a:rPr lang="en-US" dirty="0">
                <a:latin typeface="+mj-lt"/>
              </a:rPr>
              <a:t>Plus a random delay after each instance [0-10ms]</a:t>
            </a:r>
          </a:p>
          <a:p>
            <a:pPr lvl="1"/>
            <a:r>
              <a:rPr lang="en-US" b="1" dirty="0">
                <a:latin typeface="+mj-lt"/>
              </a:rPr>
              <a:t>Why? Collisions</a:t>
            </a:r>
          </a:p>
          <a:p>
            <a:pPr lvl="1"/>
            <a:endParaRPr lang="en-US" b="1" dirty="0">
              <a:latin typeface="+mj-lt"/>
            </a:endParaRPr>
          </a:p>
          <a:p>
            <a:r>
              <a:rPr lang="en-US" dirty="0">
                <a:latin typeface="+mj-lt"/>
              </a:rPr>
              <a:t>User picks the rate as a tradeoff of energy and discovery latency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0434CA-B7AD-478B-9945-8DEAA7B58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79BDF31-2B23-4D4E-8036-8AD2CD4C73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547" y="1659209"/>
            <a:ext cx="9593875" cy="1519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70641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55D731-B46D-4764-A6EE-0AD0884B43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Advertising event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827328-C8A4-4DBB-BCA7-CEA8FA81E0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2880823"/>
            <a:ext cx="10972800" cy="3840651"/>
          </a:xfrm>
        </p:spPr>
        <p:txBody>
          <a:bodyPr/>
          <a:lstStyle/>
          <a:p>
            <a:r>
              <a:rPr lang="en-US" dirty="0">
                <a:latin typeface="+mj-lt"/>
              </a:rPr>
              <a:t>Three transmissions, one on each advertising channel</a:t>
            </a:r>
          </a:p>
          <a:p>
            <a:pPr lvl="1"/>
            <a:r>
              <a:rPr lang="en-US" dirty="0">
                <a:latin typeface="+mj-lt"/>
              </a:rPr>
              <a:t>Always in the same order</a:t>
            </a:r>
          </a:p>
          <a:p>
            <a:pPr lvl="1"/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Transmission, followed by listening window on that same channel</a:t>
            </a:r>
          </a:p>
          <a:p>
            <a:pPr lvl="1"/>
            <a:r>
              <a:rPr lang="en-US" dirty="0">
                <a:latin typeface="+mj-lt"/>
              </a:rPr>
              <a:t>Requests will be sent &gt;=150 us (Inter-Frame Spacing, IFS) after Tx</a:t>
            </a:r>
          </a:p>
          <a:p>
            <a:pPr lvl="1"/>
            <a:r>
              <a:rPr lang="en-US" dirty="0">
                <a:latin typeface="+mj-lt"/>
              </a:rPr>
              <a:t>Followed by a retune to the next channel frequency</a:t>
            </a:r>
          </a:p>
          <a:p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Short listen window to enable low-power operations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1318A2-91F2-4694-9845-4AD2701ACA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FE3A1D-945A-483F-8DEF-F9BA33704D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0138" y="1333454"/>
            <a:ext cx="9770255" cy="1547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2674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00A0E5-5EE4-4C88-81E6-51ACE33F3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Preserving energy in communication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07435B-59A0-4EF9-BCBF-7F3BBAA289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>
                <a:latin typeface="+mj-lt"/>
              </a:rPr>
              <a:t>Most energy is spent listening</a:t>
            </a:r>
          </a:p>
          <a:p>
            <a:pPr lvl="1"/>
            <a:r>
              <a:rPr lang="en-US" dirty="0">
                <a:latin typeface="+mj-lt"/>
              </a:rPr>
              <a:t>This is due primarily to how long listening durations are compared to transmissions</a:t>
            </a:r>
          </a:p>
          <a:p>
            <a:pPr lvl="1"/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Example: maximum-sized BLE transmission:</a:t>
            </a:r>
          </a:p>
          <a:p>
            <a:pPr lvl="1"/>
            <a:r>
              <a:rPr lang="en-US" dirty="0">
                <a:latin typeface="+mj-lt"/>
              </a:rPr>
              <a:t>8 bits/byte * 47 bytes = 376 bits at 1 Mbps = 0.376 </a:t>
            </a:r>
            <a:r>
              <a:rPr lang="en-US" dirty="0" err="1">
                <a:latin typeface="+mj-lt"/>
              </a:rPr>
              <a:t>ms</a:t>
            </a:r>
            <a:r>
              <a:rPr lang="en-US" dirty="0">
                <a:latin typeface="+mj-lt"/>
              </a:rPr>
              <a:t> transmitting</a:t>
            </a:r>
            <a:br>
              <a:rPr lang="en-US" dirty="0">
                <a:latin typeface="+mj-lt"/>
              </a:rPr>
            </a:br>
            <a:endParaRPr lang="en-US" dirty="0">
              <a:latin typeface="+mj-lt"/>
            </a:endParaRPr>
          </a:p>
          <a:p>
            <a:pPr lvl="1"/>
            <a:r>
              <a:rPr lang="en-US" dirty="0">
                <a:latin typeface="+mj-lt"/>
              </a:rPr>
              <a:t>So listening for an entire second is &gt;2500 times longer</a:t>
            </a:r>
          </a:p>
          <a:p>
            <a:pPr lvl="2"/>
            <a:endParaRPr lang="en-US" dirty="0">
              <a:latin typeface="+mj-lt"/>
            </a:endParaRPr>
          </a:p>
          <a:p>
            <a:pPr lvl="1"/>
            <a:r>
              <a:rPr lang="en-US" dirty="0">
                <a:latin typeface="+mj-lt"/>
              </a:rPr>
              <a:t>But listening for only 0.376 </a:t>
            </a:r>
            <a:r>
              <a:rPr lang="en-US" dirty="0" err="1">
                <a:latin typeface="+mj-lt"/>
              </a:rPr>
              <a:t>ms</a:t>
            </a:r>
            <a:r>
              <a:rPr lang="en-US" dirty="0">
                <a:latin typeface="+mj-lt"/>
              </a:rPr>
              <a:t> requires sub-</a:t>
            </a:r>
            <a:r>
              <a:rPr lang="en-US" dirty="0" err="1">
                <a:latin typeface="+mj-lt"/>
              </a:rPr>
              <a:t>ms</a:t>
            </a:r>
            <a:r>
              <a:rPr lang="en-US" dirty="0">
                <a:latin typeface="+mj-lt"/>
              </a:rPr>
              <a:t> synchronization, which itself costs energy to manage…</a:t>
            </a:r>
          </a:p>
          <a:p>
            <a:pPr lvl="2"/>
            <a:endParaRPr lang="en-US" dirty="0">
              <a:latin typeface="+mj-lt"/>
            </a:endParaRPr>
          </a:p>
          <a:p>
            <a:pPr lvl="1"/>
            <a:r>
              <a:rPr lang="en-US" dirty="0">
                <a:latin typeface="+mj-lt"/>
              </a:rPr>
              <a:t>Instead, when advertising, </a:t>
            </a:r>
            <a:r>
              <a:rPr lang="en-US" dirty="0" err="1">
                <a:latin typeface="+mj-lt"/>
              </a:rPr>
              <a:t>nRF</a:t>
            </a:r>
            <a:r>
              <a:rPr lang="en-US" dirty="0">
                <a:latin typeface="+mj-lt"/>
              </a:rPr>
              <a:t> radios listen for ~0.200 </a:t>
            </a:r>
            <a:r>
              <a:rPr lang="en-US" dirty="0" err="1">
                <a:latin typeface="+mj-lt"/>
              </a:rPr>
              <a:t>ms</a:t>
            </a:r>
            <a:r>
              <a:rPr lang="en-US" dirty="0">
                <a:latin typeface="+mj-lt"/>
              </a:rPr>
              <a:t>, only after a transmission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9BD33E-AD56-44E4-8ED8-98164D440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75992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4C136-1831-435E-8794-E566C2994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Payload of an advertisement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734187-030C-4396-95CD-AFAC443C1B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BLE payload?</a:t>
            </a:r>
          </a:p>
          <a:p>
            <a:pPr lvl="1"/>
            <a:r>
              <a:rPr lang="en-US" dirty="0">
                <a:latin typeface="+mj-lt"/>
              </a:rPr>
              <a:t>Theoretically whatever you want, but that isn’t very compatible</a:t>
            </a:r>
          </a:p>
          <a:p>
            <a:pPr lvl="1"/>
            <a:r>
              <a:rPr lang="en-US" dirty="0">
                <a:latin typeface="+mj-lt"/>
              </a:rPr>
              <a:t>Point is to specify capabilities of the advertiser</a:t>
            </a:r>
          </a:p>
          <a:p>
            <a:pPr lvl="1"/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Desire: specify payloads in such a way that all scanners can interpret what they mean about the device</a:t>
            </a:r>
          </a:p>
          <a:p>
            <a:pPr lvl="1"/>
            <a:r>
              <a:rPr lang="en-US" dirty="0">
                <a:latin typeface="+mj-lt"/>
              </a:rPr>
              <a:t>This is different from traditional internet packets</a:t>
            </a:r>
          </a:p>
          <a:p>
            <a:pPr lvl="1"/>
            <a:r>
              <a:rPr lang="en-US" dirty="0">
                <a:latin typeface="+mj-lt"/>
              </a:rPr>
              <a:t>Broadcasts are for _anyone_ to hear, not a specific server/application</a:t>
            </a:r>
          </a:p>
          <a:p>
            <a:pPr lvl="1"/>
            <a:endParaRPr lang="en-US" dirty="0">
              <a:latin typeface="+mj-lt"/>
            </a:endParaRPr>
          </a:p>
          <a:p>
            <a:r>
              <a:rPr lang="en-US" b="1" dirty="0">
                <a:latin typeface="+mj-lt"/>
              </a:rPr>
              <a:t>Ideas?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B01D6A-C9F0-4655-922E-4B65EBD2E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08584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FE16F-6539-48D7-8654-4F0D3638E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TLV Format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C1618A-0717-458B-AD9C-2E9AEB6E11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/>
          <a:lstStyle/>
          <a:p>
            <a:r>
              <a:rPr lang="en-US" dirty="0">
                <a:latin typeface="+mj-lt"/>
              </a:rPr>
              <a:t>Type – Length – Value</a:t>
            </a:r>
          </a:p>
          <a:p>
            <a:pPr lvl="1"/>
            <a:r>
              <a:rPr lang="en-US" dirty="0">
                <a:latin typeface="+mj-lt"/>
              </a:rPr>
              <a:t>Actually, BLE does the length part first</a:t>
            </a:r>
          </a:p>
          <a:p>
            <a:pPr lvl="1"/>
            <a:r>
              <a:rPr lang="en-US" dirty="0">
                <a:latin typeface="+mj-lt"/>
              </a:rPr>
              <a:t>Scanner can hop through length/type pairs to find what interests 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80D94C-039D-44D1-8B53-9A1576B88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15F2763-AC65-4F60-A7CF-1150639ACF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0236" y="2471169"/>
            <a:ext cx="7373379" cy="4067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29532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FE16F-6539-48D7-8654-4F0D3638E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Payload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C1618A-0717-458B-AD9C-2E9AEB6E11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latin typeface="+mj-lt"/>
              </a:rPr>
              <a:t>Listed in the Core Specification Supplement [</a:t>
            </a:r>
            <a:r>
              <a:rPr lang="en-US" dirty="0">
                <a:latin typeface="+mj-lt"/>
                <a:hlinkClick r:id="rId2"/>
              </a:rPr>
              <a:t>Supplement v9</a:t>
            </a:r>
            <a:r>
              <a:rPr lang="en-US" dirty="0">
                <a:latin typeface="+mj-lt"/>
              </a:rPr>
              <a:t>]</a:t>
            </a:r>
          </a:p>
          <a:p>
            <a:pPr lvl="1"/>
            <a:r>
              <a:rPr lang="en-US" dirty="0">
                <a:latin typeface="+mj-lt"/>
              </a:rPr>
              <a:t>Each might have their own considerations about AD Data format</a:t>
            </a:r>
          </a:p>
          <a:p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Flags (supported modes: BLE and Bluetooth) required by Apple?</a:t>
            </a:r>
          </a:p>
          <a:p>
            <a:r>
              <a:rPr lang="en-US" dirty="0">
                <a:latin typeface="+mj-lt"/>
              </a:rPr>
              <a:t>Name</a:t>
            </a:r>
          </a:p>
          <a:p>
            <a:r>
              <a:rPr lang="en-US" dirty="0">
                <a:latin typeface="+mj-lt"/>
              </a:rPr>
              <a:t>Service UUID</a:t>
            </a:r>
          </a:p>
          <a:p>
            <a:r>
              <a:rPr lang="en-US" dirty="0">
                <a:latin typeface="+mj-lt"/>
              </a:rPr>
              <a:t>TX Power Level</a:t>
            </a:r>
          </a:p>
          <a:p>
            <a:r>
              <a:rPr lang="en-US" dirty="0">
                <a:latin typeface="+mj-lt"/>
              </a:rPr>
              <a:t>Manufacturer-specific data</a:t>
            </a:r>
          </a:p>
          <a:p>
            <a:r>
              <a:rPr lang="en-US" dirty="0">
                <a:latin typeface="+mj-lt"/>
              </a:rPr>
              <a:t>And about twenty others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80D94C-039D-44D1-8B53-9A1576B88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7852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2126" y="3102883"/>
            <a:ext cx="9367748" cy="169332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800" dirty="0"/>
              <a:t>Review of Last Lecture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>
              <a:latin typeface="+mj-lt"/>
            </a:endParaRPr>
          </a:p>
          <a:p>
            <a:endParaRPr lang="en-US" dirty="0">
              <a:latin typeface="+mj-lt"/>
            </a:endParaRP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9E4C5F5A-700B-44FB-9E95-6F4C5C125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B7451-1438-CB4A-8106-82A64F1C7D7B}" type="slidenum">
              <a:rPr lang="sv-SE" smtClean="0"/>
              <a:t>6</a:t>
            </a:fld>
            <a:endParaRPr lang="sv-SE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BF8FC63-B61F-4084-9936-C126CAD46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dirty="0" err="1"/>
              <a:t>ambujv@nus.edu.sg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72424012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FE16F-6539-48D7-8654-4F0D3638E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Scanning Pattern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C1618A-0717-458B-AD9C-2E9AEB6E11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3450901"/>
            <a:ext cx="10972800" cy="3270574"/>
          </a:xfrm>
        </p:spPr>
        <p:txBody>
          <a:bodyPr/>
          <a:lstStyle/>
          <a:p>
            <a:r>
              <a:rPr lang="en-US" dirty="0">
                <a:latin typeface="+mj-lt"/>
              </a:rPr>
              <a:t>Iterate through channels, listening for advertisements</a:t>
            </a:r>
          </a:p>
          <a:p>
            <a:pPr lvl="1"/>
            <a:r>
              <a:rPr lang="en-US" dirty="0" err="1">
                <a:latin typeface="+mj-lt"/>
              </a:rPr>
              <a:t>T</a:t>
            </a:r>
            <a:r>
              <a:rPr lang="en-US" baseline="-25000" dirty="0" err="1">
                <a:latin typeface="+mj-lt"/>
              </a:rPr>
              <a:t>scan_interval</a:t>
            </a:r>
            <a:r>
              <a:rPr lang="en-US" dirty="0">
                <a:latin typeface="+mj-lt"/>
              </a:rPr>
              <a:t> controls rate at which channels are changes</a:t>
            </a:r>
          </a:p>
          <a:p>
            <a:pPr lvl="1"/>
            <a:r>
              <a:rPr lang="en-US" dirty="0" err="1">
                <a:latin typeface="+mj-lt"/>
              </a:rPr>
              <a:t>T</a:t>
            </a:r>
            <a:r>
              <a:rPr lang="en-US" baseline="-25000" dirty="0" err="1">
                <a:latin typeface="+mj-lt"/>
              </a:rPr>
              <a:t>scan_window</a:t>
            </a:r>
            <a:r>
              <a:rPr lang="en-US" dirty="0">
                <a:latin typeface="+mj-lt"/>
              </a:rPr>
              <a:t> controls duty cycle of listening</a:t>
            </a:r>
          </a:p>
          <a:p>
            <a:endParaRPr lang="en-US" dirty="0">
              <a:latin typeface="+mj-lt"/>
            </a:endParaRPr>
          </a:p>
          <a:p>
            <a:r>
              <a:rPr lang="en-US" b="1" dirty="0">
                <a:latin typeface="+mj-lt"/>
              </a:rPr>
              <a:t>Why listen at a low duty cycle?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80D94C-039D-44D1-8B53-9A1576B88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57B848E-742C-4498-9E33-D233118C56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595" y="1634412"/>
            <a:ext cx="10972800" cy="1530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5338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FE16F-6539-48D7-8654-4F0D3638E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Scanning Pattern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C1618A-0717-458B-AD9C-2E9AEB6E11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4681" y="3429000"/>
            <a:ext cx="10972800" cy="3270574"/>
          </a:xfrm>
        </p:spPr>
        <p:txBody>
          <a:bodyPr/>
          <a:lstStyle/>
          <a:p>
            <a:r>
              <a:rPr lang="en-US" dirty="0">
                <a:latin typeface="+mj-lt"/>
              </a:rPr>
              <a:t>Iterate through channels, listening for advertisements</a:t>
            </a:r>
          </a:p>
          <a:p>
            <a:pPr lvl="1"/>
            <a:r>
              <a:rPr lang="en-US" dirty="0" err="1">
                <a:latin typeface="+mj-lt"/>
              </a:rPr>
              <a:t>T</a:t>
            </a:r>
            <a:r>
              <a:rPr lang="en-US" baseline="-25000" dirty="0" err="1">
                <a:latin typeface="+mj-lt"/>
              </a:rPr>
              <a:t>scan_interval</a:t>
            </a:r>
            <a:r>
              <a:rPr lang="en-US" dirty="0">
                <a:latin typeface="+mj-lt"/>
              </a:rPr>
              <a:t> controls rate at which channels are changes</a:t>
            </a:r>
          </a:p>
          <a:p>
            <a:pPr lvl="1"/>
            <a:r>
              <a:rPr lang="en-US" dirty="0" err="1">
                <a:latin typeface="+mj-lt"/>
              </a:rPr>
              <a:t>T</a:t>
            </a:r>
            <a:r>
              <a:rPr lang="en-US" baseline="-25000" dirty="0" err="1">
                <a:latin typeface="+mj-lt"/>
              </a:rPr>
              <a:t>scan_window</a:t>
            </a:r>
            <a:r>
              <a:rPr lang="en-US" dirty="0">
                <a:latin typeface="+mj-lt"/>
              </a:rPr>
              <a:t> controls duty cycle of listening</a:t>
            </a:r>
          </a:p>
          <a:p>
            <a:endParaRPr lang="en-US" dirty="0">
              <a:latin typeface="+mj-lt"/>
            </a:endParaRPr>
          </a:p>
          <a:p>
            <a:r>
              <a:rPr lang="en-US" b="1" dirty="0">
                <a:latin typeface="+mj-lt"/>
              </a:rPr>
              <a:t>Why listen at a low duty cycle?	Save energy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80D94C-039D-44D1-8B53-9A1576B88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57B848E-742C-4498-9E33-D233118C56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590870"/>
            <a:ext cx="10972800" cy="1530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12952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1A6E9-0605-4447-BB69-A15902E24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Putting it all together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DE8B15-41C3-4E1C-BC40-91ADFD04C1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en-US" dirty="0">
                <a:latin typeface="+mj-lt"/>
              </a:rPr>
              <a:t>Advertisements are received when the channel of the scan window and the channel of the advertisement overlap in time (and space)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8B4A37-F888-4A3F-9CFE-26F4685A5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DA579C-0F8B-4FA1-8072-4FC8ECE9AA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918" y="2638993"/>
            <a:ext cx="10971462" cy="3076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80638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FE16F-6539-48D7-8654-4F0D3638E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Scanning expectations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C1618A-0717-458B-AD9C-2E9AEB6E11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Scanners will NOT receive 100% of packets sent</a:t>
            </a:r>
          </a:p>
          <a:p>
            <a:pPr lvl="1"/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Packets are lost due to one or more of following:</a:t>
            </a:r>
          </a:p>
          <a:p>
            <a:endParaRPr lang="en-US" dirty="0">
              <a:latin typeface="+mj-lt"/>
            </a:endParaRPr>
          </a:p>
          <a:p>
            <a:pPr lvl="1"/>
            <a:r>
              <a:rPr lang="en-US" dirty="0">
                <a:latin typeface="+mj-lt"/>
              </a:rPr>
              <a:t>Duty cycle</a:t>
            </a:r>
          </a:p>
          <a:p>
            <a:pPr lvl="1"/>
            <a:r>
              <a:rPr lang="en-US" dirty="0">
                <a:latin typeface="+mj-lt"/>
              </a:rPr>
              <a:t>Sharing 2.4 GHz antenna with </a:t>
            </a:r>
            <a:r>
              <a:rPr lang="en-US" dirty="0" err="1">
                <a:latin typeface="+mj-lt"/>
              </a:rPr>
              <a:t>WiFi</a:t>
            </a:r>
            <a:endParaRPr lang="en-US" dirty="0">
              <a:latin typeface="+mj-lt"/>
            </a:endParaRPr>
          </a:p>
          <a:p>
            <a:pPr lvl="1"/>
            <a:r>
              <a:rPr lang="en-US" dirty="0">
                <a:latin typeface="+mj-lt"/>
              </a:rPr>
              <a:t>Retune period after each scanning interval</a:t>
            </a:r>
          </a:p>
          <a:p>
            <a:pPr lvl="1"/>
            <a:r>
              <a:rPr lang="en-US" dirty="0">
                <a:latin typeface="+mj-lt"/>
              </a:rPr>
              <a:t>Dropped packets in the receive software</a:t>
            </a:r>
          </a:p>
          <a:p>
            <a:pPr lvl="1"/>
            <a:r>
              <a:rPr lang="en-US" dirty="0">
                <a:latin typeface="+mj-lt"/>
              </a:rPr>
              <a:t>Packet collisions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80D94C-039D-44D1-8B53-9A1576B88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53905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31D92-DB1C-4147-8B19-40F7D8152C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599" y="390167"/>
            <a:ext cx="12286473" cy="763600"/>
          </a:xfrm>
        </p:spPr>
        <p:txBody>
          <a:bodyPr/>
          <a:lstStyle/>
          <a:p>
            <a:r>
              <a:rPr lang="en-US" dirty="0"/>
              <a:t>Advertisements are already being used for communication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E7694B-B63C-8540-8BD4-87334E6797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1536633"/>
            <a:ext cx="7752608" cy="4555200"/>
          </a:xfrm>
          <a:noFill/>
        </p:spPr>
        <p:txBody>
          <a:bodyPr/>
          <a:lstStyle/>
          <a:p>
            <a:pPr marL="152396" indent="0">
              <a:buNone/>
            </a:pPr>
            <a:r>
              <a:rPr lang="en-US" dirty="0">
                <a:latin typeface="+mj-lt"/>
              </a:rPr>
              <a:t>BLE advertisements are uncoordinated, broadcast messages designed for discovery.</a:t>
            </a:r>
          </a:p>
          <a:p>
            <a:endParaRPr lang="en-US" dirty="0">
              <a:latin typeface="+mj-lt"/>
            </a:endParaRPr>
          </a:p>
          <a:p>
            <a:pPr marL="152392" indent="0">
              <a:buNone/>
            </a:pPr>
            <a:r>
              <a:rPr lang="en-US" dirty="0">
                <a:latin typeface="+mj-lt"/>
              </a:rPr>
              <a:t>Devices are being deployed using advertisements.</a:t>
            </a:r>
          </a:p>
          <a:p>
            <a:pPr marL="1253046" lvl="1" indent="-457200">
              <a:buFont typeface="+mj-lt"/>
              <a:buAutoNum type="arabicPeriod"/>
            </a:pPr>
            <a:r>
              <a:rPr lang="en-US" sz="2400" dirty="0">
                <a:latin typeface="+mj-lt"/>
              </a:rPr>
              <a:t>Beacons – iBeacon</a:t>
            </a:r>
          </a:p>
          <a:p>
            <a:pPr marL="1253046" lvl="1" indent="-457200">
              <a:buFont typeface="+mj-lt"/>
              <a:buAutoNum type="arabicPeriod"/>
            </a:pPr>
            <a:r>
              <a:rPr lang="en-US" sz="2400" dirty="0">
                <a:latin typeface="+mj-lt"/>
              </a:rPr>
              <a:t>Tracking – Tile</a:t>
            </a:r>
          </a:p>
          <a:p>
            <a:pPr marL="1253046" lvl="1" indent="-457200">
              <a:buFont typeface="+mj-lt"/>
              <a:buAutoNum type="arabicPeriod"/>
            </a:pPr>
            <a:r>
              <a:rPr lang="en-US" sz="2400" dirty="0">
                <a:latin typeface="+mj-lt"/>
              </a:rPr>
              <a:t>Local communication – Apple Continuity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FD9819-5C99-5C4F-A75A-09DEAE30C8B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95478" y="2130061"/>
            <a:ext cx="1203960" cy="12039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D289773-F90A-494D-941B-AC267360B12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69450" y="3610480"/>
            <a:ext cx="2070580" cy="244945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63A0143-B4BB-5D46-9093-379ECE69F92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394299" y="4388823"/>
            <a:ext cx="1554481" cy="18288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B16B828-117E-0840-BA49-6E3D590B9505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747307" y="2481827"/>
            <a:ext cx="1203960" cy="170438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020953-4FA1-404E-B4BB-30EEC1FE9CD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64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10512669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FE16F-6539-48D7-8654-4F0D3638E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Beacons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C1618A-0717-458B-AD9C-2E9AEB6E11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Advertising with advertisements!</a:t>
            </a:r>
          </a:p>
          <a:p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Web of Things</a:t>
            </a:r>
          </a:p>
          <a:p>
            <a:pPr lvl="1"/>
            <a:r>
              <a:rPr lang="en-US" dirty="0">
                <a:latin typeface="+mj-lt"/>
              </a:rPr>
              <a:t>Real-world tags that broadcast virtual-world identifiers</a:t>
            </a:r>
          </a:p>
          <a:p>
            <a:pPr lvl="1"/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iBeacon and Eddystone</a:t>
            </a:r>
          </a:p>
          <a:p>
            <a:pPr lvl="1"/>
            <a:r>
              <a:rPr lang="en-US" dirty="0">
                <a:latin typeface="+mj-lt"/>
              </a:rPr>
              <a:t>Formats for sending URLs and device identifiers</a:t>
            </a:r>
          </a:p>
          <a:p>
            <a:pPr lvl="1"/>
            <a:r>
              <a:rPr lang="en-US" dirty="0">
                <a:latin typeface="+mj-lt"/>
              </a:rPr>
              <a:t>Use existing BLE fields (Service Data and Manufacturer-Specific Data)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80D94C-039D-44D1-8B53-9A1576B88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1433E5-714E-4479-BC67-F93A1CE5D79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890759" y="1276354"/>
            <a:ext cx="1554481" cy="1828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6F25584-30DB-4096-A5C7-8658257D993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74094" y="334983"/>
            <a:ext cx="1203960" cy="1704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34812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FE16F-6539-48D7-8654-4F0D3638E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Tracking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C1618A-0717-458B-AD9C-2E9AEB6E11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Find devices nearby</a:t>
            </a:r>
          </a:p>
          <a:p>
            <a:pPr lvl="1"/>
            <a:r>
              <a:rPr lang="en-US" dirty="0">
                <a:latin typeface="+mj-lt"/>
              </a:rPr>
              <a:t>Get a sense of distance to the device</a:t>
            </a:r>
          </a:p>
          <a:p>
            <a:pPr lvl="1"/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Find my X</a:t>
            </a:r>
          </a:p>
          <a:p>
            <a:pPr lvl="1"/>
            <a:r>
              <a:rPr lang="en-US" dirty="0">
                <a:latin typeface="+mj-lt"/>
              </a:rPr>
              <a:t>Tile: find my keys</a:t>
            </a:r>
          </a:p>
          <a:p>
            <a:pPr lvl="1"/>
            <a:r>
              <a:rPr lang="en-US" dirty="0">
                <a:latin typeface="+mj-lt"/>
              </a:rPr>
              <a:t>Apple: find my device</a:t>
            </a:r>
          </a:p>
          <a:p>
            <a:pPr lvl="1"/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Uses TX power level field</a:t>
            </a:r>
          </a:p>
          <a:p>
            <a:pPr lvl="1"/>
            <a:r>
              <a:rPr lang="en-US" dirty="0">
                <a:latin typeface="+mj-lt"/>
              </a:rPr>
              <a:t>Lists the transmitted power of the device</a:t>
            </a:r>
          </a:p>
          <a:p>
            <a:pPr lvl="1"/>
            <a:r>
              <a:rPr lang="en-US" dirty="0">
                <a:latin typeface="+mj-lt"/>
              </a:rPr>
              <a:t>Pathloss = TX power – RSSI  (all in dBm)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80D94C-039D-44D1-8B53-9A1576B88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461060-4CF5-402F-916A-53B5E45CC9C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09484" y="-167833"/>
            <a:ext cx="2424116" cy="2424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23738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58644-E0F8-4410-B551-6186724664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136525"/>
            <a:ext cx="10515600" cy="1325563"/>
          </a:xfrm>
        </p:spPr>
        <p:txBody>
          <a:bodyPr/>
          <a:lstStyle/>
          <a:p>
            <a:r>
              <a:rPr lang="en-US" dirty="0"/>
              <a:t>Problem with RSSI-based distance – not accurate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C802FB-F6F0-43C9-81CC-056CF1A4FD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3204988" cy="5029200"/>
          </a:xfrm>
        </p:spPr>
        <p:txBody>
          <a:bodyPr/>
          <a:lstStyle/>
          <a:p>
            <a:r>
              <a:rPr lang="en-US" dirty="0">
                <a:latin typeface="+mj-lt"/>
              </a:rPr>
              <a:t>Pathloss is NOT only due to distance</a:t>
            </a:r>
          </a:p>
          <a:p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RSSI is way worse at this than you hope it would be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F0A6E5-8180-4EFB-98B8-73975F4D91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67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7FE37D5-D66C-4031-BB99-24775ABFAC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03576" y="1384941"/>
            <a:ext cx="7076818" cy="4787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7853BF9-8F61-45B8-A416-6EE248196D65}"/>
              </a:ext>
            </a:extLst>
          </p:cNvPr>
          <p:cNvSpPr txBox="1"/>
          <p:nvPr/>
        </p:nvSpPr>
        <p:spPr>
          <a:xfrm>
            <a:off x="4451684" y="6172200"/>
            <a:ext cx="6485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Citation: literally everyone has made this figure at some point</a:t>
            </a:r>
          </a:p>
        </p:txBody>
      </p:sp>
    </p:spTree>
    <p:extLst>
      <p:ext uri="{BB962C8B-B14F-4D97-AF65-F5344CB8AC3E}">
        <p14:creationId xmlns:p14="http://schemas.microsoft.com/office/powerpoint/2010/main" val="402319844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431430"/>
            <a:ext cx="10606051" cy="1325563"/>
          </a:xfrm>
        </p:spPr>
        <p:txBody>
          <a:bodyPr>
            <a:normAutofit/>
          </a:bodyPr>
          <a:lstStyle/>
          <a:p>
            <a:r>
              <a:rPr lang="en-US" dirty="0">
                <a:latin typeface="+mn-lt"/>
              </a:rPr>
              <a:t>Learning Objective for Today’s Lecture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F245BC85-86C3-4DEE-8F97-611080B541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105757" cy="4412489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 dirty="0">
                <a:latin typeface="+mj-lt"/>
              </a:rPr>
              <a:t>Review: last few lecture’s topics </a:t>
            </a:r>
          </a:p>
          <a:p>
            <a:pPr marL="514350" indent="-514350">
              <a:buAutoNum type="arabicPeriod"/>
            </a:pPr>
            <a:r>
              <a:rPr lang="en-US" dirty="0">
                <a:latin typeface="+mj-lt"/>
              </a:rPr>
              <a:t>Bluetooth: Basics</a:t>
            </a:r>
          </a:p>
          <a:p>
            <a:pPr marL="514350" indent="-514350">
              <a:buAutoNum type="arabicPeriod"/>
            </a:pPr>
            <a:r>
              <a:rPr lang="en-US" dirty="0">
                <a:latin typeface="+mj-lt"/>
              </a:rPr>
              <a:t>Bluetooth: Advertising</a:t>
            </a:r>
          </a:p>
          <a:p>
            <a:pPr marL="514350" indent="-514350">
              <a:buAutoNum type="arabicPeriod"/>
            </a:pPr>
            <a:r>
              <a:rPr lang="en-US" b="1" dirty="0">
                <a:latin typeface="+mj-lt"/>
              </a:rPr>
              <a:t>Bluetooth: Connections</a:t>
            </a:r>
          </a:p>
          <a:p>
            <a:pPr marL="514350" indent="-514350">
              <a:buAutoNum type="arabicPeriod"/>
            </a:pPr>
            <a:r>
              <a:rPr lang="en-US" dirty="0">
                <a:latin typeface="+mj-lt"/>
              </a:rPr>
              <a:t>Bluetooth: Future</a:t>
            </a:r>
          </a:p>
          <a:p>
            <a:pPr marL="514350" indent="-514350">
              <a:buAutoNum type="arabicPeriod"/>
            </a:pPr>
            <a:r>
              <a:rPr lang="en-US" dirty="0">
                <a:latin typeface="+mj-lt"/>
              </a:rPr>
              <a:t>802.15.4: Review</a:t>
            </a:r>
          </a:p>
          <a:p>
            <a:pPr marL="514350" indent="-514350">
              <a:buAutoNum type="arabicPeriod"/>
            </a:pPr>
            <a:r>
              <a:rPr lang="en-US" dirty="0">
                <a:latin typeface="+mj-lt"/>
              </a:rPr>
              <a:t>Thread</a:t>
            </a:r>
          </a:p>
          <a:p>
            <a:pPr marL="514350" indent="-514350">
              <a:buAutoNum type="arabicPeriod"/>
            </a:pPr>
            <a:r>
              <a:rPr lang="en-US" dirty="0">
                <a:latin typeface="+mj-lt"/>
              </a:rPr>
              <a:t>ZigBee</a:t>
            </a:r>
          </a:p>
          <a:p>
            <a:pPr marL="514350" indent="-514350">
              <a:buAutoNum type="arabicPeriod"/>
            </a:pPr>
            <a:endParaRPr lang="en-US" dirty="0">
              <a:latin typeface="+mj-lt"/>
            </a:endParaRPr>
          </a:p>
          <a:p>
            <a:pPr marL="0" indent="0">
              <a:buNone/>
            </a:pPr>
            <a:endParaRPr lang="en-US" dirty="0">
              <a:latin typeface="+mj-lt"/>
            </a:endParaRPr>
          </a:p>
          <a:p>
            <a:pPr marL="514350" indent="-514350">
              <a:buAutoNum type="arabicPeriod"/>
            </a:pPr>
            <a:endParaRPr lang="en-US" dirty="0">
              <a:latin typeface="+mj-lt"/>
            </a:endParaRPr>
          </a:p>
          <a:p>
            <a:pPr marL="514350" indent="-514350">
              <a:buAutoNum type="arabicPeriod"/>
            </a:pPr>
            <a:endParaRPr lang="en-US" dirty="0">
              <a:latin typeface="+mj-lt"/>
            </a:endParaRPr>
          </a:p>
          <a:p>
            <a:pPr marL="0" indent="0">
              <a:buNone/>
            </a:pPr>
            <a:endParaRPr lang="en-US" dirty="0">
              <a:latin typeface="+mj-lt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18C0E1-216D-4D63-B451-AC07C0BC4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B7451-1438-CB4A-8106-82A64F1C7D7B}" type="slidenum">
              <a:rPr lang="sv-SE" smtClean="0"/>
              <a:t>68</a:t>
            </a:fld>
            <a:endParaRPr lang="sv-SE"/>
          </a:p>
        </p:txBody>
      </p:sp>
      <p:sp>
        <p:nvSpPr>
          <p:cNvPr id="3" name="Footer Placeholder 1">
            <a:extLst>
              <a:ext uri="{FF2B5EF4-FFF2-40B4-BE49-F238E27FC236}">
                <a16:creationId xmlns:a16="http://schemas.microsoft.com/office/drawing/2014/main" id="{A1E99B55-924B-C736-2727-376740BF0A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sv-SE" dirty="0" err="1"/>
              <a:t>ambujv@nus.edu.sg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854631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469"/>
    </mc:Choice>
    <mc:Fallback xmlns="">
      <p:transition spd="slow" advTm="50469"/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7CA632-88E9-4F37-AF96-87874C06B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connections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48EDB4-EA4E-4ED3-9B6A-3DC24EB46C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38539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en-US" dirty="0">
                <a:latin typeface="+mj-lt"/>
              </a:rPr>
              <a:t>Connections are for bi-directional communication with higher throughput than advertisements</a:t>
            </a:r>
          </a:p>
          <a:p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Simple view</a:t>
            </a:r>
          </a:p>
          <a:p>
            <a:pPr lvl="1"/>
            <a:r>
              <a:rPr lang="en-US" dirty="0">
                <a:latin typeface="+mj-lt"/>
              </a:rPr>
              <a:t>A peripheral is either advertising or in a connection</a:t>
            </a:r>
          </a:p>
          <a:p>
            <a:pPr lvl="1"/>
            <a:r>
              <a:rPr lang="en-US" dirty="0">
                <a:latin typeface="+mj-lt"/>
              </a:rPr>
              <a:t>A central is scanning and in one or more connections</a:t>
            </a:r>
          </a:p>
          <a:p>
            <a:pPr lvl="1"/>
            <a:r>
              <a:rPr lang="en-US" dirty="0">
                <a:latin typeface="+mj-lt"/>
              </a:rPr>
              <a:t>(Remember: devices can have many roles simultaneously)</a:t>
            </a:r>
          </a:p>
          <a:p>
            <a:pPr lvl="1"/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While in a connection both devices act like servers</a:t>
            </a:r>
          </a:p>
          <a:p>
            <a:pPr lvl="1"/>
            <a:r>
              <a:rPr lang="en-US" dirty="0">
                <a:latin typeface="+mj-lt"/>
              </a:rPr>
              <a:t>Either device can read/write fields available on the other device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19BC42-8CBE-475B-A0F7-10A4BC95F3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8614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41900" y="2792501"/>
            <a:ext cx="4312333" cy="15841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8"/>
          <p:cNvPicPr preferRelativeResize="0"/>
          <p:nvPr/>
        </p:nvPicPr>
        <p:blipFill rotWithShape="1">
          <a:blip r:embed="rId4">
            <a:alphaModFix/>
          </a:blip>
          <a:srcRect b="4049"/>
          <a:stretch/>
        </p:blipFill>
        <p:spPr>
          <a:xfrm>
            <a:off x="2854001" y="4401934"/>
            <a:ext cx="5547567" cy="2064533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/>
              <a:t>Traffic queue sensing and congestion control</a:t>
            </a:r>
            <a:endParaRPr dirty="0"/>
          </a:p>
        </p:txBody>
      </p:sp>
      <p:sp>
        <p:nvSpPr>
          <p:cNvPr id="124" name="Google Shape;124;p18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7</a:t>
            </a:fld>
            <a:endParaRPr/>
          </a:p>
        </p:txBody>
      </p:sp>
      <p:pic>
        <p:nvPicPr>
          <p:cNvPr id="118" name="Google Shape;118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77565" y="1532849"/>
            <a:ext cx="4048000" cy="26932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pic>
        <p:nvPicPr>
          <p:cNvPr id="119" name="Google Shape;119;p18"/>
          <p:cNvPicPr preferRelativeResize="0"/>
          <p:nvPr/>
        </p:nvPicPr>
        <p:blipFill rotWithShape="1">
          <a:blip r:embed="rId6">
            <a:alphaModFix/>
          </a:blip>
          <a:srcRect l="2764" t="5631" r="4471" b="5114"/>
          <a:stretch/>
        </p:blipFill>
        <p:spPr>
          <a:xfrm>
            <a:off x="260833" y="1850932"/>
            <a:ext cx="3382667" cy="2349133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8"/>
          <p:cNvSpPr txBox="1"/>
          <p:nvPr/>
        </p:nvSpPr>
        <p:spPr>
          <a:xfrm>
            <a:off x="-25233" y="6525767"/>
            <a:ext cx="9124400" cy="2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800"/>
              <a:t>[1] Sen et al. Kyun Queue: A Sensor Network System To Monitor Road Traffic Queues, 2012 </a:t>
            </a:r>
            <a:endParaRPr sz="800"/>
          </a:p>
        </p:txBody>
      </p:sp>
      <p:sp>
        <p:nvSpPr>
          <p:cNvPr id="121" name="Google Shape;121;p18"/>
          <p:cNvSpPr txBox="1"/>
          <p:nvPr/>
        </p:nvSpPr>
        <p:spPr>
          <a:xfrm>
            <a:off x="0" y="3915267"/>
            <a:ext cx="368000" cy="2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800"/>
              <a:t>[1]</a:t>
            </a:r>
            <a:endParaRPr sz="800"/>
          </a:p>
        </p:txBody>
      </p:sp>
      <p:sp>
        <p:nvSpPr>
          <p:cNvPr id="122" name="Google Shape;122;p18"/>
          <p:cNvSpPr txBox="1"/>
          <p:nvPr/>
        </p:nvSpPr>
        <p:spPr>
          <a:xfrm>
            <a:off x="3596033" y="3998333"/>
            <a:ext cx="368000" cy="2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800"/>
              <a:t>[1]</a:t>
            </a:r>
            <a:endParaRPr sz="800"/>
          </a:p>
        </p:txBody>
      </p:sp>
      <p:sp>
        <p:nvSpPr>
          <p:cNvPr id="123" name="Google Shape;123;p18"/>
          <p:cNvSpPr txBox="1"/>
          <p:nvPr/>
        </p:nvSpPr>
        <p:spPr>
          <a:xfrm>
            <a:off x="2637033" y="6181667"/>
            <a:ext cx="368000" cy="2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800"/>
              <a:t>[1]</a:t>
            </a:r>
            <a:endParaRPr sz="800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CD57702-40CC-4BC4-9D92-8DC960A27A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Connection timeline (in picture form)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A8A3E2-BDF9-4FA6-95C5-5B98B711FE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70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49CADB1-16D1-4C9B-85E6-B4038A63DC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3846" y="958205"/>
            <a:ext cx="9890351" cy="5899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3873B0E-7171-4199-9A28-55CC6ABD1C26}"/>
              </a:ext>
            </a:extLst>
          </p:cNvPr>
          <p:cNvSpPr/>
          <p:nvPr/>
        </p:nvSpPr>
        <p:spPr>
          <a:xfrm>
            <a:off x="3162300" y="5168900"/>
            <a:ext cx="1295400" cy="355600"/>
          </a:xfrm>
          <a:prstGeom prst="round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Central</a:t>
            </a:r>
            <a:endParaRPr lang="en-US" sz="16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8A3AE31-F56D-4157-B5AF-7F184CA85607}"/>
              </a:ext>
            </a:extLst>
          </p:cNvPr>
          <p:cNvSpPr/>
          <p:nvPr/>
        </p:nvSpPr>
        <p:spPr>
          <a:xfrm>
            <a:off x="7315200" y="5168900"/>
            <a:ext cx="1295400" cy="355600"/>
          </a:xfrm>
          <a:prstGeom prst="round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Peripheral</a:t>
            </a:r>
            <a:endParaRPr lang="en-US" sz="16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699278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5835"/>
            <a:ext cx="10515600" cy="1325563"/>
          </a:xfrm>
        </p:spPr>
        <p:txBody>
          <a:bodyPr/>
          <a:lstStyle/>
          <a:p>
            <a:r>
              <a:rPr lang="en-US" dirty="0"/>
              <a:t>Connection timeline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48590-1808-4AA5-B592-C13E71EF38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0500"/>
            <a:ext cx="10515600" cy="4895850"/>
          </a:xfrm>
        </p:spPr>
        <p:txBody>
          <a:bodyPr>
            <a:normAutofit fontScale="77500" lnSpcReduction="20000"/>
          </a:bodyPr>
          <a:lstStyle/>
          <a:p>
            <a:r>
              <a:rPr lang="en-US" sz="4000" dirty="0">
                <a:latin typeface="+mj-lt"/>
              </a:rPr>
              <a:t>Initiating a connection</a:t>
            </a:r>
          </a:p>
          <a:p>
            <a:pPr lvl="1"/>
            <a:r>
              <a:rPr lang="en-US" sz="2800" dirty="0">
                <a:latin typeface="+mj-lt"/>
              </a:rPr>
              <a:t>Peripheral is sending broadcast advertisements</a:t>
            </a:r>
          </a:p>
          <a:p>
            <a:pPr lvl="1"/>
            <a:r>
              <a:rPr lang="en-US" sz="2800" dirty="0">
                <a:latin typeface="+mj-lt"/>
              </a:rPr>
              <a:t>Central is scanning and receives an advertisement</a:t>
            </a:r>
          </a:p>
          <a:p>
            <a:pPr lvl="1"/>
            <a:r>
              <a:rPr lang="en-US" sz="2800" dirty="0">
                <a:latin typeface="+mj-lt"/>
              </a:rPr>
              <a:t>Central sends connection request</a:t>
            </a:r>
          </a:p>
          <a:p>
            <a:pPr marL="457200" lvl="1" indent="0">
              <a:buNone/>
            </a:pPr>
            <a:endParaRPr lang="en-US" dirty="0">
              <a:latin typeface="+mj-lt"/>
            </a:endParaRPr>
          </a:p>
          <a:p>
            <a:r>
              <a:rPr lang="en-US" sz="3300" dirty="0">
                <a:latin typeface="+mj-lt"/>
              </a:rPr>
              <a:t>During a connection</a:t>
            </a:r>
          </a:p>
          <a:p>
            <a:pPr lvl="1"/>
            <a:r>
              <a:rPr lang="en-US" sz="3100" dirty="0">
                <a:latin typeface="+mj-lt"/>
              </a:rPr>
              <a:t>Central sends a packet each “connection interval”</a:t>
            </a:r>
          </a:p>
          <a:p>
            <a:pPr lvl="1"/>
            <a:r>
              <a:rPr lang="en-US" sz="3100" dirty="0">
                <a:latin typeface="+mj-lt"/>
              </a:rPr>
              <a:t>Peripheral immediately responds with a packet</a:t>
            </a:r>
          </a:p>
          <a:p>
            <a:pPr lvl="1"/>
            <a:r>
              <a:rPr lang="en-US" sz="3100" dirty="0">
                <a:latin typeface="+mj-lt"/>
              </a:rPr>
              <a:t>Multiple packets may be exchanged this way until done</a:t>
            </a:r>
          </a:p>
          <a:p>
            <a:pPr lvl="1"/>
            <a:r>
              <a:rPr lang="en-US" sz="3100" dirty="0">
                <a:latin typeface="+mj-lt"/>
              </a:rPr>
              <a:t>Repeat at next connection interval</a:t>
            </a:r>
          </a:p>
          <a:p>
            <a:pPr lvl="1"/>
            <a:endParaRPr lang="en-US" dirty="0">
              <a:latin typeface="+mj-lt"/>
            </a:endParaRPr>
          </a:p>
          <a:p>
            <a:r>
              <a:rPr lang="en-US" sz="4000" dirty="0">
                <a:latin typeface="+mj-lt"/>
              </a:rPr>
              <a:t>Ending a connection</a:t>
            </a:r>
          </a:p>
          <a:p>
            <a:pPr lvl="1"/>
            <a:r>
              <a:rPr lang="en-US" sz="3400" dirty="0">
                <a:latin typeface="+mj-lt"/>
              </a:rPr>
              <a:t>Either device sends termination packet</a:t>
            </a:r>
          </a:p>
          <a:p>
            <a:pPr lvl="1"/>
            <a:r>
              <a:rPr lang="en-US" sz="3400" dirty="0">
                <a:latin typeface="+mj-lt"/>
              </a:rPr>
              <a:t>Timeout occurs on either device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51363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955C18-740B-40D6-AC22-7770F426CF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572" y="136525"/>
            <a:ext cx="10515600" cy="1325563"/>
          </a:xfrm>
        </p:spPr>
        <p:txBody>
          <a:bodyPr/>
          <a:lstStyle/>
          <a:p>
            <a:r>
              <a:rPr lang="en-US" dirty="0"/>
              <a:t>Connection request packet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A2D10B-6549-4769-8BE7-B9FD25D750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4739105" cy="5029200"/>
          </a:xfrm>
        </p:spPr>
        <p:txBody>
          <a:bodyPr/>
          <a:lstStyle/>
          <a:p>
            <a:r>
              <a:rPr lang="en-US" dirty="0">
                <a:latin typeface="+mj-lt"/>
              </a:rPr>
              <a:t>Scanner waits until it sees an advertisement from a device it wants to connect to</a:t>
            </a:r>
          </a:p>
          <a:p>
            <a:pPr lvl="1"/>
            <a:r>
              <a:rPr lang="en-US" dirty="0">
                <a:latin typeface="+mj-lt"/>
              </a:rPr>
              <a:t>Requesting a connection (in higher layers) just starts this search process</a:t>
            </a:r>
          </a:p>
          <a:p>
            <a:pPr lvl="1"/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Sends connection request payload in response to advertisement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4EA804-3E88-4806-8F71-A3A7960480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72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1E95A2A-21E2-4D71-B054-96A51E3F90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0901" y="1327149"/>
            <a:ext cx="5419398" cy="5029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29215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D4831A-9D16-4463-9352-7A30E08537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416" y="228599"/>
            <a:ext cx="10515600" cy="1325563"/>
          </a:xfrm>
        </p:spPr>
        <p:txBody>
          <a:bodyPr/>
          <a:lstStyle/>
          <a:p>
            <a:r>
              <a:rPr lang="en-US" dirty="0"/>
              <a:t>Request parameters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C50F1C-B88F-4852-A479-1AC0488FB7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386562"/>
            <a:ext cx="10972800" cy="4785637"/>
          </a:xfrm>
        </p:spPr>
        <p:txBody>
          <a:bodyPr>
            <a:normAutofit/>
          </a:bodyPr>
          <a:lstStyle/>
          <a:p>
            <a:r>
              <a:rPr lang="en-US" dirty="0">
                <a:latin typeface="+mj-lt"/>
              </a:rPr>
              <a:t>Specifies parameters of the connection</a:t>
            </a:r>
          </a:p>
          <a:p>
            <a:pPr lvl="1"/>
            <a:r>
              <a:rPr lang="en-US" dirty="0">
                <a:latin typeface="+mj-lt"/>
              </a:rPr>
              <a:t>Peripheral must either agree or totally reject the connection</a:t>
            </a:r>
          </a:p>
          <a:p>
            <a:pPr lvl="1"/>
            <a:r>
              <a:rPr lang="en-US" dirty="0">
                <a:latin typeface="+mj-lt"/>
              </a:rPr>
              <a:t>Peripheral can later propose a change to the connection parameters</a:t>
            </a:r>
          </a:p>
          <a:p>
            <a:pPr lvl="1"/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Interval is how frequently connection events occur</a:t>
            </a:r>
          </a:p>
          <a:p>
            <a:r>
              <a:rPr lang="en-US" dirty="0">
                <a:latin typeface="+mj-lt"/>
              </a:rPr>
              <a:t>Timeout is how long since hearing from before the connection breaks</a:t>
            </a:r>
          </a:p>
          <a:p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Channel Map and Hop have to do with FHSS pattern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FD62E9-8FD4-4CEB-88F5-E6EB8460E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73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5005416-2590-43EA-8D15-C043299FC0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1" y="5471438"/>
            <a:ext cx="7338594" cy="1157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064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5F3AF6-61AB-4693-9D61-D98C317475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841" y="0"/>
            <a:ext cx="10515600" cy="1325563"/>
          </a:xfrm>
        </p:spPr>
        <p:txBody>
          <a:bodyPr/>
          <a:lstStyle/>
          <a:p>
            <a:r>
              <a:rPr lang="en-US" dirty="0"/>
              <a:t>Data payloads</a:t>
            </a:r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E3BB394D-2043-4C97-A0AD-ACE6E953F9DF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3568529" y="5296962"/>
          <a:ext cx="8011865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1165">
                  <a:extLst>
                    <a:ext uri="{9D8B030D-6E8A-4147-A177-3AD203B41FA5}">
                      <a16:colId xmlns:a16="http://schemas.microsoft.com/office/drawing/2014/main" val="1435903305"/>
                    </a:ext>
                  </a:extLst>
                </a:gridCol>
                <a:gridCol w="1333500">
                  <a:extLst>
                    <a:ext uri="{9D8B030D-6E8A-4147-A177-3AD203B41FA5}">
                      <a16:colId xmlns:a16="http://schemas.microsoft.com/office/drawing/2014/main" val="4869916"/>
                    </a:ext>
                  </a:extLst>
                </a:gridCol>
                <a:gridCol w="2082800">
                  <a:extLst>
                    <a:ext uri="{9D8B030D-6E8A-4147-A177-3AD203B41FA5}">
                      <a16:colId xmlns:a16="http://schemas.microsoft.com/office/drawing/2014/main" val="1559739470"/>
                    </a:ext>
                  </a:extLst>
                </a:gridCol>
                <a:gridCol w="3454400">
                  <a:extLst>
                    <a:ext uri="{9D8B030D-6E8A-4147-A177-3AD203B41FA5}">
                      <a16:colId xmlns:a16="http://schemas.microsoft.com/office/drawing/2014/main" val="3242076627"/>
                    </a:ext>
                  </a:extLst>
                </a:gridCol>
              </a:tblGrid>
              <a:tr h="367996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Length </a:t>
                      </a:r>
                      <a:br>
                        <a:rPr lang="en-US" b="0" dirty="0">
                          <a:solidFill>
                            <a:schemeClr val="tx1"/>
                          </a:solidFill>
                        </a:rPr>
                      </a:b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(16 bits)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Channel ID</a:t>
                      </a:r>
                      <a:br>
                        <a:rPr lang="en-US" b="0" dirty="0">
                          <a:solidFill>
                            <a:schemeClr val="tx1"/>
                          </a:solidFill>
                        </a:rPr>
                      </a:b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(16 bits)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L2CAP SDU Length* (16 bits)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Information Payload</a:t>
                      </a:r>
                      <a:br>
                        <a:rPr lang="en-US" b="0" dirty="0">
                          <a:solidFill>
                            <a:schemeClr val="tx1"/>
                          </a:solidFill>
                        </a:rPr>
                      </a:b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(0 to 249 octets)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0025314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FE7961-93BA-400C-87D7-634CDE46BD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74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6BC871-4440-417A-BF0A-A959B6FE62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7456" y="2890920"/>
            <a:ext cx="6377322" cy="13410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2209CC9-3313-4AF6-B067-4C60CBDEAF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8792" y="800302"/>
            <a:ext cx="9168643" cy="2013923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7B2CF92-61E7-4DBB-BC68-0620B356F852}"/>
              </a:ext>
            </a:extLst>
          </p:cNvPr>
          <p:cNvCxnSpPr/>
          <p:nvPr/>
        </p:nvCxnSpPr>
        <p:spPr>
          <a:xfrm flipV="1">
            <a:off x="5231063" y="2243221"/>
            <a:ext cx="1600200" cy="6858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5583CF3-6C52-4988-BE46-273E94CB0850}"/>
              </a:ext>
            </a:extLst>
          </p:cNvPr>
          <p:cNvCxnSpPr>
            <a:cxnSpLocks/>
          </p:cNvCxnSpPr>
          <p:nvPr/>
        </p:nvCxnSpPr>
        <p:spPr>
          <a:xfrm flipH="1" flipV="1">
            <a:off x="9502274" y="2243221"/>
            <a:ext cx="1856874" cy="6858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35E94D3-75FB-4C8C-B479-C48CB72B5D03}"/>
              </a:ext>
            </a:extLst>
          </p:cNvPr>
          <p:cNvCxnSpPr>
            <a:cxnSpLocks/>
          </p:cNvCxnSpPr>
          <p:nvPr/>
        </p:nvCxnSpPr>
        <p:spPr>
          <a:xfrm flipV="1">
            <a:off x="3568529" y="3879242"/>
            <a:ext cx="3262734" cy="14177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5826B4F-694A-43C4-A61C-F758BFB4F6FD}"/>
              </a:ext>
            </a:extLst>
          </p:cNvPr>
          <p:cNvCxnSpPr>
            <a:cxnSpLocks/>
          </p:cNvCxnSpPr>
          <p:nvPr/>
        </p:nvCxnSpPr>
        <p:spPr>
          <a:xfrm flipH="1" flipV="1">
            <a:off x="9502274" y="3844870"/>
            <a:ext cx="2078120" cy="145209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EFC0649-5C9E-4A57-8B5E-3427D2466A4F}"/>
              </a:ext>
            </a:extLst>
          </p:cNvPr>
          <p:cNvSpPr txBox="1"/>
          <p:nvPr/>
        </p:nvSpPr>
        <p:spPr>
          <a:xfrm>
            <a:off x="607594" y="2921477"/>
            <a:ext cx="3262734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+mj-lt"/>
              </a:rPr>
              <a:t>SDU – Service Data Unit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Logical packet that may be split into several physical packets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+mj-lt"/>
            </a:endParaRPr>
          </a:p>
          <a:p>
            <a:r>
              <a:rPr lang="en-US" sz="2000" dirty="0">
                <a:latin typeface="+mj-lt"/>
              </a:rPr>
              <a:t>Channel 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Destination for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>
                <a:latin typeface="+mj-lt"/>
              </a:rPr>
              <a:t>ATTributes</a:t>
            </a:r>
            <a:r>
              <a:rPr lang="en-US" sz="2000" dirty="0">
                <a:latin typeface="+mj-lt"/>
              </a:rPr>
              <a:t> or Security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Can also make</a:t>
            </a:r>
            <a:br>
              <a:rPr lang="en-US" sz="2000" dirty="0">
                <a:latin typeface="+mj-lt"/>
              </a:rPr>
            </a:br>
            <a:r>
              <a:rPr lang="en-US" sz="2000" dirty="0">
                <a:latin typeface="+mj-lt"/>
              </a:rPr>
              <a:t>custom endpoints</a:t>
            </a:r>
          </a:p>
        </p:txBody>
      </p:sp>
    </p:spTree>
    <p:extLst>
      <p:ext uri="{BB962C8B-B14F-4D97-AF65-F5344CB8AC3E}">
        <p14:creationId xmlns:p14="http://schemas.microsoft.com/office/powerpoint/2010/main" val="273502763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7CA632-88E9-4F37-AF96-87874C06B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 in a connection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48EDB4-EA4E-4ED3-9B6A-3DC24EB46C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>
                <a:latin typeface="+mj-lt"/>
              </a:rPr>
              <a:t>Control packets</a:t>
            </a:r>
          </a:p>
          <a:p>
            <a:pPr lvl="1"/>
            <a:r>
              <a:rPr lang="en-US" dirty="0">
                <a:latin typeface="+mj-lt"/>
              </a:rPr>
              <a:t>Version</a:t>
            </a:r>
          </a:p>
          <a:p>
            <a:pPr lvl="2"/>
            <a:r>
              <a:rPr lang="en-US" dirty="0">
                <a:latin typeface="+mj-lt"/>
              </a:rPr>
              <a:t>Bluetooth version, Company ID of Software Stack</a:t>
            </a:r>
          </a:p>
          <a:p>
            <a:pPr lvl="1"/>
            <a:r>
              <a:rPr lang="en-US" dirty="0">
                <a:latin typeface="+mj-lt"/>
              </a:rPr>
              <a:t>Features</a:t>
            </a:r>
          </a:p>
          <a:p>
            <a:pPr lvl="2"/>
            <a:r>
              <a:rPr lang="en-US" dirty="0">
                <a:latin typeface="+mj-lt"/>
              </a:rPr>
              <a:t>Various connection features supported by the device</a:t>
            </a:r>
          </a:p>
          <a:p>
            <a:pPr lvl="2"/>
            <a:r>
              <a:rPr lang="en-US" dirty="0">
                <a:latin typeface="+mj-lt"/>
              </a:rPr>
              <a:t>Encryption, Ping, Channel selection algorithms, Various 5.0 features</a:t>
            </a:r>
          </a:p>
          <a:p>
            <a:pPr lvl="1"/>
            <a:r>
              <a:rPr lang="en-US" dirty="0">
                <a:latin typeface="+mj-lt"/>
              </a:rPr>
              <a:t>Etc.</a:t>
            </a:r>
          </a:p>
          <a:p>
            <a:pPr lvl="2"/>
            <a:r>
              <a:rPr lang="en-US" dirty="0">
                <a:latin typeface="+mj-lt"/>
              </a:rPr>
              <a:t>Extended packet length, Various 5.0 features (change PHY)</a:t>
            </a:r>
          </a:p>
          <a:p>
            <a:pPr lvl="2"/>
            <a:r>
              <a:rPr lang="en-US" dirty="0">
                <a:latin typeface="+mj-lt"/>
              </a:rPr>
              <a:t>Various “procedures” for setting up changes in the connection</a:t>
            </a:r>
          </a:p>
          <a:p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Data packets</a:t>
            </a:r>
          </a:p>
          <a:p>
            <a:pPr lvl="1"/>
            <a:r>
              <a:rPr lang="en-US" dirty="0">
                <a:latin typeface="+mj-lt"/>
              </a:rPr>
              <a:t>Attribute discovery</a:t>
            </a:r>
          </a:p>
          <a:p>
            <a:pPr lvl="1"/>
            <a:r>
              <a:rPr lang="en-US" dirty="0">
                <a:latin typeface="+mj-lt"/>
              </a:rPr>
              <a:t>Attribute reading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19BC42-8CBE-475B-A0F7-10A4BC95F3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73518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Ending connections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48590-1808-4AA5-B592-C13E71EF3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Termination control packet</a:t>
            </a:r>
          </a:p>
          <a:p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Timeout parameter from connection parameters</a:t>
            </a:r>
          </a:p>
          <a:p>
            <a:pPr lvl="1"/>
            <a:r>
              <a:rPr lang="en-US" dirty="0">
                <a:latin typeface="+mj-lt"/>
              </a:rPr>
              <a:t>Human-based devices may just wander away from each other</a:t>
            </a:r>
          </a:p>
          <a:p>
            <a:pPr lvl="1"/>
            <a:r>
              <a:rPr lang="en-US" dirty="0">
                <a:latin typeface="+mj-lt"/>
              </a:rPr>
              <a:t>Or be shut off, or reprogrammed, etc.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42502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4225C-02A5-43C7-98D6-4B1FCF7A6F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 about Bluetooth “network”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914AD6-CBF9-4259-BC02-1F1D82E069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How does TDMA MAC for connections work?</a:t>
            </a:r>
          </a:p>
          <a:p>
            <a:pPr lvl="1"/>
            <a:r>
              <a:rPr lang="en-US" dirty="0">
                <a:latin typeface="+mj-lt"/>
              </a:rPr>
              <a:t>Implies a schedule</a:t>
            </a:r>
          </a:p>
          <a:p>
            <a:pPr lvl="1"/>
            <a:r>
              <a:rPr lang="en-US" dirty="0">
                <a:latin typeface="+mj-lt"/>
              </a:rPr>
              <a:t>Implies synchronization</a:t>
            </a:r>
          </a:p>
          <a:p>
            <a:pPr lvl="1"/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How many devices can be in a network?</a:t>
            </a:r>
          </a:p>
          <a:p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How much throughput can a device have?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C35230-29BE-4833-AD9B-FEB031E4A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28227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is the TDMA schedule created/managed?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48590-1808-4AA5-B592-C13E71EF38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16037"/>
            <a:ext cx="10515600" cy="4351338"/>
          </a:xfrm>
        </p:spPr>
        <p:txBody>
          <a:bodyPr/>
          <a:lstStyle/>
          <a:p>
            <a:r>
              <a:rPr lang="en-US" dirty="0">
                <a:latin typeface="+mj-lt"/>
              </a:rPr>
              <a:t>Only the central needs to know the schedule</a:t>
            </a:r>
          </a:p>
          <a:p>
            <a:pPr lvl="1"/>
            <a:r>
              <a:rPr lang="en-US" dirty="0">
                <a:latin typeface="+mj-lt"/>
              </a:rPr>
              <a:t>It controls interactions with the peripheral(s) it is connected to</a:t>
            </a:r>
          </a:p>
          <a:p>
            <a:r>
              <a:rPr lang="en-US" dirty="0">
                <a:latin typeface="+mj-lt"/>
              </a:rPr>
              <a:t>Anchor point and connection interval determines the schedule for a specific device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78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EBAFCD-A50E-4720-95F5-4DB1105F6F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135" y="3429000"/>
            <a:ext cx="10081717" cy="29718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D92A1C7-7FC6-499E-B0C8-8240B44D9F79}"/>
              </a:ext>
            </a:extLst>
          </p:cNvPr>
          <p:cNvSpPr/>
          <p:nvPr/>
        </p:nvSpPr>
        <p:spPr>
          <a:xfrm>
            <a:off x="7340599" y="4521200"/>
            <a:ext cx="774701" cy="4699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Central to Peripheral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072409F-23DA-42EC-9ADC-6E268D3F8674}"/>
              </a:ext>
            </a:extLst>
          </p:cNvPr>
          <p:cNvSpPr/>
          <p:nvPr/>
        </p:nvSpPr>
        <p:spPr>
          <a:xfrm>
            <a:off x="10195572" y="4508500"/>
            <a:ext cx="774701" cy="469900"/>
          </a:xfrm>
          <a:prstGeom prst="rect">
            <a:avLst/>
          </a:prstGeom>
          <a:ln w="381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Central to Peripheral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97394E7-5D00-45EE-B972-41D57D291726}"/>
              </a:ext>
            </a:extLst>
          </p:cNvPr>
          <p:cNvSpPr/>
          <p:nvPr/>
        </p:nvSpPr>
        <p:spPr>
          <a:xfrm>
            <a:off x="8277872" y="4508500"/>
            <a:ext cx="774701" cy="4699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Peripheral to Central</a:t>
            </a:r>
          </a:p>
        </p:txBody>
      </p:sp>
    </p:spTree>
    <p:extLst>
      <p:ext uri="{BB962C8B-B14F-4D97-AF65-F5344CB8AC3E}">
        <p14:creationId xmlns:p14="http://schemas.microsoft.com/office/powerpoint/2010/main" val="81048758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54E66-172C-461F-AE30-9A6143856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is synchronization managed?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875A5D-2D6C-4B83-AC6D-986A8C4445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en-US" dirty="0">
                <a:latin typeface="+mj-lt"/>
              </a:rPr>
              <a:t>Central sends first packet at each connection interval</a:t>
            </a:r>
          </a:p>
          <a:p>
            <a:pPr lvl="1"/>
            <a:r>
              <a:rPr lang="en-US" dirty="0">
                <a:latin typeface="+mj-lt"/>
              </a:rPr>
              <a:t>So peripheral must be synchronized to central</a:t>
            </a:r>
          </a:p>
          <a:p>
            <a:pPr lvl="1"/>
            <a:r>
              <a:rPr lang="en-US" dirty="0">
                <a:latin typeface="+mj-lt"/>
              </a:rPr>
              <a:t>Resynchronization can occur on each received packet</a:t>
            </a:r>
          </a:p>
          <a:p>
            <a:pPr lvl="1"/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Specification describes how a peripheral must widen its listening window based on “Source Clock Accuracy”</a:t>
            </a:r>
          </a:p>
          <a:p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3678F2-A8FE-4A09-99CC-8842FFB23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56292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/>
              <a:t>Example application: air quality monitoring</a:t>
            </a:r>
            <a:endParaRPr dirty="0"/>
          </a:p>
        </p:txBody>
      </p:sp>
      <p:sp>
        <p:nvSpPr>
          <p:cNvPr id="94" name="Google Shape;94;p16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8</a:t>
            </a:fld>
            <a:endParaRPr/>
          </a:p>
        </p:txBody>
      </p:sp>
      <p:pic>
        <p:nvPicPr>
          <p:cNvPr id="87" name="Google Shape;87;p16"/>
          <p:cNvPicPr preferRelativeResize="0"/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616" t="4009" r="1616" b="3594"/>
          <a:stretch/>
        </p:blipFill>
        <p:spPr>
          <a:xfrm>
            <a:off x="433599" y="1370194"/>
            <a:ext cx="4259533" cy="24843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6"/>
          <p:cNvSpPr txBox="1"/>
          <p:nvPr/>
        </p:nvSpPr>
        <p:spPr>
          <a:xfrm>
            <a:off x="-25233" y="6525767"/>
            <a:ext cx="9124400" cy="2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1200" dirty="0"/>
              <a:t>[1] Cheng et al. </a:t>
            </a:r>
            <a:r>
              <a:rPr lang="en" sz="1200" dirty="0" err="1"/>
              <a:t>AirCloud</a:t>
            </a:r>
            <a:r>
              <a:rPr lang="en" sz="1200" dirty="0"/>
              <a:t>: a cloud-based air-quality monitoring system for everyone. 2014. 	[2] Purple Air. 2019.</a:t>
            </a:r>
            <a:endParaRPr sz="1200" dirty="0"/>
          </a:p>
        </p:txBody>
      </p:sp>
      <p:sp>
        <p:nvSpPr>
          <p:cNvPr id="90" name="Google Shape;90;p16"/>
          <p:cNvSpPr txBox="1"/>
          <p:nvPr/>
        </p:nvSpPr>
        <p:spPr>
          <a:xfrm>
            <a:off x="148965" y="3569693"/>
            <a:ext cx="368000" cy="2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800"/>
              <a:t>[1]</a:t>
            </a:r>
            <a:endParaRPr sz="800"/>
          </a:p>
        </p:txBody>
      </p:sp>
      <p:sp>
        <p:nvSpPr>
          <p:cNvPr id="92" name="Google Shape;92;p16"/>
          <p:cNvSpPr txBox="1"/>
          <p:nvPr/>
        </p:nvSpPr>
        <p:spPr>
          <a:xfrm>
            <a:off x="1347585" y="4980664"/>
            <a:ext cx="368000" cy="2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800" dirty="0"/>
              <a:t>[2]</a:t>
            </a:r>
            <a:endParaRPr sz="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5585" y="3979845"/>
            <a:ext cx="2385467" cy="255641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1667" y="1153767"/>
            <a:ext cx="6634733" cy="5198271"/>
          </a:xfrm>
          <a:prstGeom prst="rect">
            <a:avLst/>
          </a:prstGeom>
        </p:spPr>
      </p:pic>
      <p:sp>
        <p:nvSpPr>
          <p:cNvPr id="10" name="Google Shape;92;p16">
            <a:extLst>
              <a:ext uri="{FF2B5EF4-FFF2-40B4-BE49-F238E27FC236}">
                <a16:creationId xmlns:a16="http://schemas.microsoft.com/office/drawing/2014/main" id="{93644528-30AD-D24B-BEFF-0B010495D2CA}"/>
              </a:ext>
            </a:extLst>
          </p:cNvPr>
          <p:cNvSpPr txBox="1"/>
          <p:nvPr/>
        </p:nvSpPr>
        <p:spPr>
          <a:xfrm>
            <a:off x="4773667" y="5110407"/>
            <a:ext cx="368000" cy="2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800" dirty="0"/>
              <a:t>[2]</a:t>
            </a:r>
            <a:endParaRPr sz="800" dirty="0"/>
          </a:p>
        </p:txBody>
      </p:sp>
    </p:spTree>
    <p:extLst>
      <p:ext uri="{BB962C8B-B14F-4D97-AF65-F5344CB8AC3E}">
        <p14:creationId xmlns:p14="http://schemas.microsoft.com/office/powerpoint/2010/main" val="20384921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54E66-172C-461F-AE30-9A6143856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many devices can be connected?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875A5D-2D6C-4B83-AC6D-986A8C4445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>
                <a:latin typeface="+mj-lt"/>
              </a:rPr>
              <a:t>We can schedule with granularity of </a:t>
            </a:r>
            <a:r>
              <a:rPr lang="en-US" i="1" dirty="0">
                <a:latin typeface="+mj-lt"/>
              </a:rPr>
              <a:t>at least</a:t>
            </a:r>
            <a:r>
              <a:rPr lang="en-US" dirty="0">
                <a:latin typeface="+mj-lt"/>
              </a:rPr>
              <a:t> 1.25 </a:t>
            </a:r>
            <a:r>
              <a:rPr lang="en-US" dirty="0" err="1">
                <a:latin typeface="+mj-lt"/>
              </a:rPr>
              <a:t>ms</a:t>
            </a:r>
            <a:r>
              <a:rPr lang="en-US" dirty="0">
                <a:latin typeface="+mj-lt"/>
              </a:rPr>
              <a:t> (offset steps)</a:t>
            </a:r>
          </a:p>
          <a:p>
            <a:pPr lvl="1"/>
            <a:r>
              <a:rPr lang="en-US" dirty="0">
                <a:latin typeface="+mj-lt"/>
              </a:rPr>
              <a:t>That’s at least 800 devices per second</a:t>
            </a:r>
          </a:p>
          <a:p>
            <a:pPr lvl="1"/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Intervals go up to 4 seconds, so multiply by four</a:t>
            </a:r>
          </a:p>
          <a:p>
            <a:pPr lvl="1"/>
            <a:r>
              <a:rPr lang="en-US" dirty="0">
                <a:latin typeface="+mj-lt"/>
              </a:rPr>
              <a:t>That’s 3200 devices per max interval</a:t>
            </a:r>
          </a:p>
          <a:p>
            <a:pPr lvl="1"/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Plus central can skip intervals on occasion without dropping the connection</a:t>
            </a:r>
          </a:p>
          <a:p>
            <a:pPr lvl="1"/>
            <a:r>
              <a:rPr lang="en-US" dirty="0">
                <a:latin typeface="+mj-lt"/>
              </a:rPr>
              <a:t>And really the offset defines a window. More granularity is available</a:t>
            </a:r>
          </a:p>
          <a:p>
            <a:pPr lvl="1"/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Answer: thousands of devices</a:t>
            </a:r>
          </a:p>
          <a:p>
            <a:pPr lvl="1"/>
            <a:r>
              <a:rPr lang="en-US" dirty="0">
                <a:latin typeface="+mj-lt"/>
              </a:rPr>
              <a:t>Although each is sending minimum-sized packets each interval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3678F2-A8FE-4A09-99CC-8842FFB23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17270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A6AE5-4C40-4D46-99AA-45123B859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many devices can be connected in the real world?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04820F-61B2-4E0F-A893-980624C155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The limit is much </a:t>
            </a:r>
            <a:r>
              <a:rPr lang="en-US" dirty="0" err="1">
                <a:latin typeface="+mj-lt"/>
              </a:rPr>
              <a:t>much</a:t>
            </a:r>
            <a:r>
              <a:rPr lang="en-US" dirty="0">
                <a:latin typeface="+mj-lt"/>
              </a:rPr>
              <a:t> lower on real devices</a:t>
            </a:r>
          </a:p>
          <a:p>
            <a:pPr lvl="1"/>
            <a:r>
              <a:rPr lang="en-US" dirty="0">
                <a:latin typeface="+mj-lt"/>
              </a:rPr>
              <a:t>Example: Android sets a limit at around 4-15</a:t>
            </a:r>
          </a:p>
          <a:p>
            <a:pPr lvl="1"/>
            <a:r>
              <a:rPr lang="en-US" dirty="0">
                <a:latin typeface="+mj-lt"/>
              </a:rPr>
              <a:t>nRF52 s140 </a:t>
            </a:r>
            <a:r>
              <a:rPr lang="en-US" dirty="0" err="1">
                <a:latin typeface="+mj-lt"/>
              </a:rPr>
              <a:t>softdevice</a:t>
            </a:r>
            <a:r>
              <a:rPr lang="en-US" dirty="0">
                <a:latin typeface="+mj-lt"/>
              </a:rPr>
              <a:t> allows up to 20</a:t>
            </a:r>
          </a:p>
          <a:p>
            <a:pPr lvl="1"/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Connection management is often done in firmware</a:t>
            </a:r>
          </a:p>
          <a:p>
            <a:pPr lvl="1"/>
            <a:r>
              <a:rPr lang="en-US" dirty="0" err="1">
                <a:latin typeface="+mj-lt"/>
              </a:rPr>
              <a:t>Softdevice</a:t>
            </a:r>
            <a:r>
              <a:rPr lang="en-US" dirty="0">
                <a:latin typeface="+mj-lt"/>
              </a:rPr>
              <a:t> for </a:t>
            </a:r>
            <a:r>
              <a:rPr lang="en-US" dirty="0" err="1">
                <a:latin typeface="+mj-lt"/>
              </a:rPr>
              <a:t>nRF</a:t>
            </a:r>
            <a:r>
              <a:rPr lang="en-US" dirty="0">
                <a:latin typeface="+mj-lt"/>
              </a:rPr>
              <a:t>, firmware on the radio chip in smartphones</a:t>
            </a:r>
          </a:p>
          <a:p>
            <a:pPr lvl="1"/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Limited by memory and complexity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483696-D6C9-4A51-AA9E-CBE0B521D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84408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530A8A-F8A2-46AA-B18E-0BA7B6531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much throughput can a device have?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51CA21-8D8B-4163-A828-1A4833866C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1 Mbps?</a:t>
            </a:r>
            <a:r>
              <a:rPr lang="en-US" dirty="0"/>
              <a:t>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389213-DAA0-4D51-9D2C-27CF2EFFD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44158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530A8A-F8A2-46AA-B18E-0BA7B6531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much throughput can a device have?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51CA21-8D8B-4163-A828-1A4833866C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1 Mbps?</a:t>
            </a:r>
            <a:r>
              <a:rPr lang="en-US" dirty="0"/>
              <a:t> Not even close. Packet overhead plus timing delays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389213-DAA0-4D51-9D2C-27CF2EFFD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83588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Generic Attribute Profile (GATT)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84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340F1E-A5FD-4A5F-BB27-1D542D6CA2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41979" y="1684856"/>
            <a:ext cx="8480045" cy="4487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74284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81A718-CF1E-48A9-925D-CFFDF5DA0A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Attribute server keywords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DE9DAD-109B-4183-A890-7190F1D033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7442" y="1634412"/>
            <a:ext cx="5760548" cy="5029200"/>
          </a:xfrm>
        </p:spPr>
        <p:txBody>
          <a:bodyPr/>
          <a:lstStyle/>
          <a:p>
            <a:r>
              <a:rPr lang="en-US" dirty="0">
                <a:latin typeface="+mj-lt"/>
              </a:rPr>
              <a:t>Characteristic</a:t>
            </a:r>
          </a:p>
          <a:p>
            <a:pPr lvl="1"/>
            <a:r>
              <a:rPr lang="en-US" dirty="0">
                <a:latin typeface="+mj-lt"/>
              </a:rPr>
              <a:t>A field with properties and a value</a:t>
            </a:r>
          </a:p>
          <a:p>
            <a:pPr lvl="1"/>
            <a:r>
              <a:rPr lang="en-US" dirty="0">
                <a:latin typeface="+mj-lt"/>
              </a:rPr>
              <a:t>Descriptor: metadata about the characteristic</a:t>
            </a:r>
          </a:p>
          <a:p>
            <a:pPr lvl="1"/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Service</a:t>
            </a:r>
          </a:p>
          <a:p>
            <a:pPr lvl="1"/>
            <a:r>
              <a:rPr lang="en-US" dirty="0">
                <a:latin typeface="+mj-lt"/>
              </a:rPr>
              <a:t>Collection of characteristics</a:t>
            </a:r>
          </a:p>
          <a:p>
            <a:pPr lvl="1"/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Profile</a:t>
            </a:r>
          </a:p>
          <a:p>
            <a:pPr lvl="1"/>
            <a:r>
              <a:rPr lang="en-US" dirty="0">
                <a:latin typeface="+mj-lt"/>
              </a:rPr>
              <a:t>Collection of services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76B189-CA9F-401B-8E02-736B4A89A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85</a:t>
            </a:fld>
            <a:endParaRPr lang="en-US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4888A128-2874-49CC-88E4-B608052CA5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7232" y="901959"/>
            <a:ext cx="4510495" cy="5303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413730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955C18-740B-40D6-AC22-7770F426C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UUIDs and handles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A2D10B-6549-4769-8BE7-B9FD25D750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latin typeface="+mj-lt"/>
              </a:rPr>
              <a:t>Universally Unique Identifiers</a:t>
            </a:r>
          </a:p>
          <a:p>
            <a:pPr lvl="1"/>
            <a:r>
              <a:rPr lang="en-US" dirty="0">
                <a:latin typeface="+mj-lt"/>
              </a:rPr>
              <a:t>128-bit, mostly random with a few bits for versioning</a:t>
            </a:r>
          </a:p>
          <a:p>
            <a:pPr lvl="1"/>
            <a:r>
              <a:rPr lang="en-US" dirty="0">
                <a:latin typeface="+mj-lt"/>
              </a:rPr>
              <a:t>Example: 00000000-0000-1000-8000-00805F9B34FB</a:t>
            </a:r>
          </a:p>
          <a:p>
            <a:pPr lvl="2"/>
            <a:r>
              <a:rPr lang="en-US" dirty="0">
                <a:latin typeface="+mj-lt"/>
              </a:rPr>
              <a:t>This is the default BLE UUID for </a:t>
            </a:r>
            <a:r>
              <a:rPr lang="en-US" i="1" dirty="0">
                <a:latin typeface="+mj-lt"/>
              </a:rPr>
              <a:t>known</a:t>
            </a:r>
            <a:r>
              <a:rPr lang="en-US" dirty="0">
                <a:latin typeface="+mj-lt"/>
              </a:rPr>
              <a:t> services</a:t>
            </a:r>
          </a:p>
          <a:p>
            <a:pPr lvl="2"/>
            <a:r>
              <a:rPr lang="en-US" dirty="0">
                <a:latin typeface="+mj-lt"/>
              </a:rPr>
              <a:t>You can generate your own UUID for custom services</a:t>
            </a:r>
          </a:p>
          <a:p>
            <a:pPr lvl="1"/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Handles</a:t>
            </a:r>
          </a:p>
          <a:p>
            <a:pPr lvl="1"/>
            <a:r>
              <a:rPr lang="en-US" dirty="0">
                <a:latin typeface="+mj-lt"/>
              </a:rPr>
              <a:t>Too long to pass around all the time, so pick 16 bits that mean that UUID</a:t>
            </a:r>
          </a:p>
          <a:p>
            <a:pPr lvl="2"/>
            <a:r>
              <a:rPr lang="en-US" dirty="0">
                <a:latin typeface="+mj-lt"/>
              </a:rPr>
              <a:t>Must be unique among services/characteristics on that device</a:t>
            </a:r>
          </a:p>
          <a:p>
            <a:pPr lvl="1"/>
            <a:r>
              <a:rPr lang="en-US" dirty="0">
                <a:latin typeface="+mj-lt"/>
              </a:rPr>
              <a:t>Taken from UUID: 0000</a:t>
            </a:r>
            <a:r>
              <a:rPr lang="en-US" b="1" dirty="0">
                <a:latin typeface="+mj-lt"/>
              </a:rPr>
              <a:t>xxxx</a:t>
            </a:r>
            <a:r>
              <a:rPr lang="en-US" dirty="0">
                <a:latin typeface="+mj-lt"/>
              </a:rPr>
              <a:t>-0000-1000-8000-00805F9B34FB</a:t>
            </a:r>
          </a:p>
          <a:p>
            <a:pPr lvl="1"/>
            <a:r>
              <a:rPr lang="en-US" dirty="0">
                <a:latin typeface="+mj-lt"/>
              </a:rPr>
              <a:t>Handle often sequentially incremented for each new characteristic within a service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4EA804-3E88-4806-8F71-A3A7960480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87361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390F7-3C38-4A4B-81FA-5362666E1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Discovery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A6A583-1FAC-4BFB-A1B4-20BEE90266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When a connection first occurs, each device can query the other for a list of services</a:t>
            </a:r>
          </a:p>
          <a:p>
            <a:pPr lvl="1"/>
            <a:r>
              <a:rPr lang="en-US" dirty="0">
                <a:latin typeface="+mj-lt"/>
              </a:rPr>
              <a:t>And can further query for a list of characteristics in that service</a:t>
            </a:r>
          </a:p>
          <a:p>
            <a:pPr lvl="1"/>
            <a:r>
              <a:rPr lang="en-US" dirty="0">
                <a:latin typeface="+mj-lt"/>
              </a:rPr>
              <a:t>Gets a list of handles/UUIDs</a:t>
            </a:r>
          </a:p>
          <a:p>
            <a:pPr lvl="1"/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Standardized UUIDs can be interpreted immediately</a:t>
            </a:r>
          </a:p>
          <a:p>
            <a:pPr lvl="1"/>
            <a:r>
              <a:rPr lang="en-US" dirty="0">
                <a:latin typeface="+mj-lt"/>
              </a:rPr>
              <a:t>Custom services/characteristics need documentation from the manufacturer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1CC2D7-EB6A-45B9-A2E6-9CFE49F20B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28623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431430"/>
            <a:ext cx="10606051" cy="1325563"/>
          </a:xfrm>
        </p:spPr>
        <p:txBody>
          <a:bodyPr>
            <a:normAutofit/>
          </a:bodyPr>
          <a:lstStyle/>
          <a:p>
            <a:r>
              <a:rPr lang="en-US" dirty="0">
                <a:latin typeface="+mn-lt"/>
              </a:rPr>
              <a:t>Learning Objective for Today’s Lecture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F245BC85-86C3-4DEE-8F97-611080B541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105757" cy="4412489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 dirty="0">
                <a:latin typeface="+mj-lt"/>
              </a:rPr>
              <a:t>Review: last few lecture’s topics </a:t>
            </a:r>
          </a:p>
          <a:p>
            <a:pPr marL="514350" indent="-514350">
              <a:buAutoNum type="arabicPeriod"/>
            </a:pPr>
            <a:r>
              <a:rPr lang="en-US" dirty="0">
                <a:latin typeface="+mj-lt"/>
              </a:rPr>
              <a:t>Bluetooth: Basics</a:t>
            </a:r>
          </a:p>
          <a:p>
            <a:pPr marL="514350" indent="-514350">
              <a:buAutoNum type="arabicPeriod"/>
            </a:pPr>
            <a:r>
              <a:rPr lang="en-US" dirty="0">
                <a:latin typeface="+mj-lt"/>
              </a:rPr>
              <a:t>Bluetooth: Advertising</a:t>
            </a:r>
          </a:p>
          <a:p>
            <a:pPr marL="514350" indent="-514350">
              <a:buAutoNum type="arabicPeriod"/>
            </a:pPr>
            <a:r>
              <a:rPr lang="en-US" dirty="0">
                <a:latin typeface="+mj-lt"/>
              </a:rPr>
              <a:t>Bluetooth: Connections</a:t>
            </a:r>
          </a:p>
          <a:p>
            <a:pPr marL="514350" indent="-514350">
              <a:buAutoNum type="arabicPeriod"/>
            </a:pPr>
            <a:r>
              <a:rPr lang="en-US" b="1" dirty="0">
                <a:latin typeface="+mj-lt"/>
              </a:rPr>
              <a:t>Bluetooth: Future</a:t>
            </a:r>
          </a:p>
          <a:p>
            <a:pPr marL="514350" indent="-514350">
              <a:buAutoNum type="arabicPeriod"/>
            </a:pPr>
            <a:r>
              <a:rPr lang="en-US" dirty="0">
                <a:latin typeface="+mj-lt"/>
              </a:rPr>
              <a:t>802.15.4: Review</a:t>
            </a:r>
          </a:p>
          <a:p>
            <a:pPr marL="514350" indent="-514350">
              <a:buAutoNum type="arabicPeriod"/>
            </a:pPr>
            <a:r>
              <a:rPr lang="en-US" dirty="0">
                <a:latin typeface="+mj-lt"/>
              </a:rPr>
              <a:t>Thread</a:t>
            </a:r>
          </a:p>
          <a:p>
            <a:pPr marL="514350" indent="-514350">
              <a:buAutoNum type="arabicPeriod"/>
            </a:pPr>
            <a:r>
              <a:rPr lang="en-US" dirty="0">
                <a:latin typeface="+mj-lt"/>
              </a:rPr>
              <a:t>ZigBee</a:t>
            </a:r>
          </a:p>
          <a:p>
            <a:pPr marL="514350" indent="-514350">
              <a:buAutoNum type="arabicPeriod"/>
            </a:pPr>
            <a:endParaRPr lang="en-US" dirty="0">
              <a:latin typeface="+mj-lt"/>
            </a:endParaRPr>
          </a:p>
          <a:p>
            <a:pPr marL="0" indent="0">
              <a:buNone/>
            </a:pPr>
            <a:endParaRPr lang="en-US" dirty="0">
              <a:latin typeface="+mj-lt"/>
            </a:endParaRPr>
          </a:p>
          <a:p>
            <a:pPr marL="514350" indent="-514350">
              <a:buAutoNum type="arabicPeriod"/>
            </a:pPr>
            <a:endParaRPr lang="en-US" dirty="0">
              <a:latin typeface="+mj-lt"/>
            </a:endParaRPr>
          </a:p>
          <a:p>
            <a:pPr marL="514350" indent="-514350">
              <a:buAutoNum type="arabicPeriod"/>
            </a:pPr>
            <a:endParaRPr lang="en-US" dirty="0">
              <a:latin typeface="+mj-lt"/>
            </a:endParaRPr>
          </a:p>
          <a:p>
            <a:pPr marL="0" indent="0">
              <a:buNone/>
            </a:pPr>
            <a:endParaRPr lang="en-US" dirty="0">
              <a:latin typeface="+mj-lt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18C0E1-216D-4D63-B451-AC07C0BC4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B7451-1438-CB4A-8106-82A64F1C7D7B}" type="slidenum">
              <a:rPr lang="sv-SE" smtClean="0"/>
              <a:t>88</a:t>
            </a:fld>
            <a:endParaRPr lang="sv-SE"/>
          </a:p>
        </p:txBody>
      </p:sp>
      <p:sp>
        <p:nvSpPr>
          <p:cNvPr id="3" name="Footer Placeholder 1">
            <a:extLst>
              <a:ext uri="{FF2B5EF4-FFF2-40B4-BE49-F238E27FC236}">
                <a16:creationId xmlns:a16="http://schemas.microsoft.com/office/drawing/2014/main" id="{A1E99B55-924B-C736-2727-376740BF0A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sv-SE" dirty="0" err="1"/>
              <a:t>ambujv@nus.edu.sg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605477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469"/>
    </mc:Choice>
    <mc:Fallback xmlns="">
      <p:transition spd="slow" advTm="50469"/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58644-E0F8-4410-B551-618672466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Changes in BLE 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C802FB-F6F0-43C9-81CC-056CF1A4FD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Major changes</a:t>
            </a:r>
          </a:p>
          <a:p>
            <a:pPr lvl="1"/>
            <a:r>
              <a:rPr lang="en-US" dirty="0">
                <a:latin typeface="+mj-lt"/>
              </a:rPr>
              <a:t>Multiple physical layers</a:t>
            </a:r>
          </a:p>
          <a:p>
            <a:pPr lvl="1"/>
            <a:r>
              <a:rPr lang="en-US" dirty="0">
                <a:latin typeface="+mj-lt"/>
              </a:rPr>
              <a:t>Advertising extensions</a:t>
            </a:r>
          </a:p>
          <a:p>
            <a:pPr lvl="1"/>
            <a:r>
              <a:rPr lang="en-US" dirty="0">
                <a:latin typeface="+mj-lt"/>
              </a:rPr>
              <a:t>Localization extensions</a:t>
            </a:r>
          </a:p>
          <a:p>
            <a:pPr lvl="1"/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Minor changes</a:t>
            </a:r>
          </a:p>
          <a:p>
            <a:pPr lvl="1"/>
            <a:r>
              <a:rPr lang="en-US" dirty="0">
                <a:latin typeface="+mj-lt"/>
              </a:rPr>
              <a:t>Various quality of life improvements</a:t>
            </a:r>
          </a:p>
          <a:p>
            <a:pPr lvl="1"/>
            <a:r>
              <a:rPr lang="en-US" dirty="0">
                <a:latin typeface="+mj-lt"/>
              </a:rPr>
              <a:t>Examples:</a:t>
            </a:r>
          </a:p>
          <a:p>
            <a:pPr lvl="2"/>
            <a:r>
              <a:rPr lang="en-US" dirty="0">
                <a:latin typeface="+mj-lt"/>
              </a:rPr>
              <a:t>Advertise on channels in any order</a:t>
            </a:r>
          </a:p>
          <a:p>
            <a:pPr lvl="2"/>
            <a:r>
              <a:rPr lang="en-US" dirty="0">
                <a:latin typeface="+mj-lt"/>
              </a:rPr>
              <a:t>Better data channel hopping algorithm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F0A6E5-8180-4EFB-98B8-73975F4D91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2626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FC66F-4402-3340-BBA3-3F0B92290A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593367"/>
            <a:ext cx="6499107" cy="763600"/>
          </a:xfrm>
          <a:solidFill>
            <a:schemeClr val="bg1"/>
          </a:solidFill>
        </p:spPr>
        <p:txBody>
          <a:bodyPr/>
          <a:lstStyle/>
          <a:p>
            <a:r>
              <a:rPr lang="en-US" sz="2667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We need another network option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BDD437-CD5D-A444-BF26-2E411925A4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1536633"/>
            <a:ext cx="6499107" cy="4555200"/>
          </a:xfrm>
          <a:solidFill>
            <a:schemeClr val="bg1"/>
          </a:solidFill>
        </p:spPr>
        <p:txBody>
          <a:bodyPr/>
          <a:lstStyle/>
          <a:p>
            <a:pPr marL="152394" indent="0">
              <a:buNone/>
            </a:pPr>
            <a:r>
              <a:rPr lang="en-US" sz="2400" dirty="0">
                <a:latin typeface="+mj-lt"/>
              </a:rPr>
              <a:t>Requirements:</a:t>
            </a:r>
          </a:p>
          <a:p>
            <a:pPr marL="152394" indent="0">
              <a:buNone/>
            </a:pPr>
            <a:endParaRPr lang="en-US" sz="2400" dirty="0">
              <a:latin typeface="+mj-lt"/>
            </a:endParaRPr>
          </a:p>
          <a:p>
            <a:r>
              <a:rPr lang="en-US" sz="2400" dirty="0">
                <a:latin typeface="+mj-lt"/>
              </a:rPr>
              <a:t>Wide area of coverage</a:t>
            </a:r>
          </a:p>
          <a:p>
            <a:pPr lvl="1">
              <a:spcBef>
                <a:spcPts val="1067"/>
              </a:spcBef>
            </a:pPr>
            <a:r>
              <a:rPr lang="en-US" sz="2133" dirty="0">
                <a:latin typeface="+mj-lt"/>
              </a:rPr>
              <a:t>Deploy fewer gateways</a:t>
            </a:r>
          </a:p>
          <a:p>
            <a:endParaRPr lang="en-US" sz="2400" dirty="0">
              <a:latin typeface="+mj-lt"/>
            </a:endParaRPr>
          </a:p>
          <a:p>
            <a:r>
              <a:rPr lang="en-US" sz="2400" dirty="0">
                <a:latin typeface="+mj-lt"/>
              </a:rPr>
              <a:t>Low power</a:t>
            </a:r>
          </a:p>
          <a:p>
            <a:pPr lvl="1">
              <a:spcBef>
                <a:spcPts val="1067"/>
              </a:spcBef>
            </a:pPr>
            <a:r>
              <a:rPr lang="en-US" sz="2133" dirty="0">
                <a:latin typeface="+mj-lt"/>
              </a:rPr>
              <a:t>So we can deploy on batteries</a:t>
            </a:r>
          </a:p>
          <a:p>
            <a:pPr lvl="1">
              <a:spcBef>
                <a:spcPts val="1067"/>
              </a:spcBef>
            </a:pPr>
            <a:endParaRPr lang="en-US" sz="2133" dirty="0">
              <a:latin typeface="+mj-lt"/>
            </a:endParaRPr>
          </a:p>
          <a:p>
            <a:pPr>
              <a:spcBef>
                <a:spcPts val="1067"/>
              </a:spcBef>
            </a:pPr>
            <a:r>
              <a:rPr lang="en-US" sz="2400" dirty="0">
                <a:latin typeface="+mj-lt"/>
              </a:rPr>
              <a:t>Doesn’t need high throughput</a:t>
            </a:r>
          </a:p>
          <a:p>
            <a:pPr lvl="1">
              <a:spcBef>
                <a:spcPts val="1067"/>
              </a:spcBef>
            </a:pPr>
            <a:r>
              <a:rPr lang="en-US" sz="2133" dirty="0">
                <a:latin typeface="+mj-lt"/>
              </a:rPr>
              <a:t>Sensor data is relatively small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4E6470C-04DC-3A45-BEF1-69CBEBA5DB6C}"/>
              </a:ext>
            </a:extLst>
          </p:cNvPr>
          <p:cNvGrpSpPr/>
          <p:nvPr/>
        </p:nvGrpSpPr>
        <p:grpSpPr>
          <a:xfrm>
            <a:off x="7103403" y="899088"/>
            <a:ext cx="3717687" cy="5583992"/>
            <a:chOff x="5327552" y="674316"/>
            <a:chExt cx="2788265" cy="4187994"/>
          </a:xfrm>
        </p:grpSpPr>
        <p:sp>
          <p:nvSpPr>
            <p:cNvPr id="22" name="Regular Pentagon 21">
              <a:extLst>
                <a:ext uri="{FF2B5EF4-FFF2-40B4-BE49-F238E27FC236}">
                  <a16:creationId xmlns:a16="http://schemas.microsoft.com/office/drawing/2014/main" id="{4C155B15-1C4A-E645-8543-2186310BC6B6}"/>
                </a:ext>
              </a:extLst>
            </p:cNvPr>
            <p:cNvSpPr/>
            <p:nvPr/>
          </p:nvSpPr>
          <p:spPr>
            <a:xfrm>
              <a:off x="5926913" y="3040876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09585"/>
              <a:endParaRPr lang="en-US" sz="240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23" name="Regular Pentagon 22">
              <a:extLst>
                <a:ext uri="{FF2B5EF4-FFF2-40B4-BE49-F238E27FC236}">
                  <a16:creationId xmlns:a16="http://schemas.microsoft.com/office/drawing/2014/main" id="{751E34EE-5BAD-4646-8A65-231CDF81F72F}"/>
                </a:ext>
              </a:extLst>
            </p:cNvPr>
            <p:cNvSpPr/>
            <p:nvPr/>
          </p:nvSpPr>
          <p:spPr>
            <a:xfrm>
              <a:off x="5979215" y="2666242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09585"/>
              <a:endParaRPr lang="en-US" sz="240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24" name="Regular Pentagon 23">
              <a:extLst>
                <a:ext uri="{FF2B5EF4-FFF2-40B4-BE49-F238E27FC236}">
                  <a16:creationId xmlns:a16="http://schemas.microsoft.com/office/drawing/2014/main" id="{562D58D9-4C2E-5245-A625-18B7B27F33E2}"/>
                </a:ext>
              </a:extLst>
            </p:cNvPr>
            <p:cNvSpPr/>
            <p:nvPr/>
          </p:nvSpPr>
          <p:spPr>
            <a:xfrm>
              <a:off x="5861350" y="3565594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09585"/>
              <a:endParaRPr lang="en-US" sz="240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25" name="Regular Pentagon 24">
              <a:extLst>
                <a:ext uri="{FF2B5EF4-FFF2-40B4-BE49-F238E27FC236}">
                  <a16:creationId xmlns:a16="http://schemas.microsoft.com/office/drawing/2014/main" id="{BD662728-B175-854A-B8DD-E4DEADFB7871}"/>
                </a:ext>
              </a:extLst>
            </p:cNvPr>
            <p:cNvSpPr/>
            <p:nvPr/>
          </p:nvSpPr>
          <p:spPr>
            <a:xfrm>
              <a:off x="6203939" y="3332559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09585"/>
              <a:endParaRPr lang="en-US" sz="240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26" name="Regular Pentagon 25">
              <a:extLst>
                <a:ext uri="{FF2B5EF4-FFF2-40B4-BE49-F238E27FC236}">
                  <a16:creationId xmlns:a16="http://schemas.microsoft.com/office/drawing/2014/main" id="{4CD2AF82-0B09-B24A-A574-A28FAB0E6045}"/>
                </a:ext>
              </a:extLst>
            </p:cNvPr>
            <p:cNvSpPr/>
            <p:nvPr/>
          </p:nvSpPr>
          <p:spPr>
            <a:xfrm>
              <a:off x="7106794" y="4160724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09585"/>
              <a:endParaRPr lang="en-US" sz="240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27" name="Regular Pentagon 26">
              <a:extLst>
                <a:ext uri="{FF2B5EF4-FFF2-40B4-BE49-F238E27FC236}">
                  <a16:creationId xmlns:a16="http://schemas.microsoft.com/office/drawing/2014/main" id="{2617FA35-11D7-8442-8A02-74D6007A17F2}"/>
                </a:ext>
              </a:extLst>
            </p:cNvPr>
            <p:cNvSpPr/>
            <p:nvPr/>
          </p:nvSpPr>
          <p:spPr>
            <a:xfrm>
              <a:off x="6906089" y="2634412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09585"/>
              <a:endParaRPr lang="en-US" sz="240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28" name="Regular Pentagon 27">
              <a:extLst>
                <a:ext uri="{FF2B5EF4-FFF2-40B4-BE49-F238E27FC236}">
                  <a16:creationId xmlns:a16="http://schemas.microsoft.com/office/drawing/2014/main" id="{ACFE5F57-6B0A-E449-AC01-021075884795}"/>
                </a:ext>
              </a:extLst>
            </p:cNvPr>
            <p:cNvSpPr/>
            <p:nvPr/>
          </p:nvSpPr>
          <p:spPr>
            <a:xfrm>
              <a:off x="6044794" y="4065588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09585"/>
              <a:endParaRPr lang="en-US" sz="240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29" name="Regular Pentagon 28">
              <a:extLst>
                <a:ext uri="{FF2B5EF4-FFF2-40B4-BE49-F238E27FC236}">
                  <a16:creationId xmlns:a16="http://schemas.microsoft.com/office/drawing/2014/main" id="{7CF017CC-5302-6744-A994-005A1883E0EF}"/>
                </a:ext>
              </a:extLst>
            </p:cNvPr>
            <p:cNvSpPr/>
            <p:nvPr/>
          </p:nvSpPr>
          <p:spPr>
            <a:xfrm>
              <a:off x="6227954" y="2797014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09585"/>
              <a:endParaRPr lang="en-US" sz="240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30" name="Regular Pentagon 29">
              <a:extLst>
                <a:ext uri="{FF2B5EF4-FFF2-40B4-BE49-F238E27FC236}">
                  <a16:creationId xmlns:a16="http://schemas.microsoft.com/office/drawing/2014/main" id="{EB4C19BC-1B9D-E44E-B1F3-9C371E6A35A5}"/>
                </a:ext>
              </a:extLst>
            </p:cNvPr>
            <p:cNvSpPr/>
            <p:nvPr/>
          </p:nvSpPr>
          <p:spPr>
            <a:xfrm>
              <a:off x="7297748" y="2875464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09585"/>
              <a:endParaRPr lang="en-US" sz="240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31" name="Regular Pentagon 30">
              <a:extLst>
                <a:ext uri="{FF2B5EF4-FFF2-40B4-BE49-F238E27FC236}">
                  <a16:creationId xmlns:a16="http://schemas.microsoft.com/office/drawing/2014/main" id="{22A0AC1C-2669-6849-B947-4C9C89EB26E9}"/>
                </a:ext>
              </a:extLst>
            </p:cNvPr>
            <p:cNvSpPr/>
            <p:nvPr/>
          </p:nvSpPr>
          <p:spPr>
            <a:xfrm>
              <a:off x="6232581" y="4568875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09585"/>
              <a:endParaRPr lang="en-US" sz="240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32" name="Regular Pentagon 31">
              <a:extLst>
                <a:ext uri="{FF2B5EF4-FFF2-40B4-BE49-F238E27FC236}">
                  <a16:creationId xmlns:a16="http://schemas.microsoft.com/office/drawing/2014/main" id="{878742D4-F34B-A746-9F6D-E8ABE957E286}"/>
                </a:ext>
              </a:extLst>
            </p:cNvPr>
            <p:cNvSpPr/>
            <p:nvPr/>
          </p:nvSpPr>
          <p:spPr>
            <a:xfrm>
              <a:off x="7023974" y="3692027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09585"/>
              <a:endParaRPr lang="en-US" sz="240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33" name="Regular Pentagon 32">
              <a:extLst>
                <a:ext uri="{FF2B5EF4-FFF2-40B4-BE49-F238E27FC236}">
                  <a16:creationId xmlns:a16="http://schemas.microsoft.com/office/drawing/2014/main" id="{9728A5FE-8970-E74A-BDF2-E2B8BE94B727}"/>
                </a:ext>
              </a:extLst>
            </p:cNvPr>
            <p:cNvSpPr/>
            <p:nvPr/>
          </p:nvSpPr>
          <p:spPr>
            <a:xfrm>
              <a:off x="7035013" y="3173019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09585"/>
              <a:endParaRPr lang="en-US" sz="240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34" name="Regular Pentagon 33">
              <a:extLst>
                <a:ext uri="{FF2B5EF4-FFF2-40B4-BE49-F238E27FC236}">
                  <a16:creationId xmlns:a16="http://schemas.microsoft.com/office/drawing/2014/main" id="{C7A02C67-80B0-BB4A-9A74-E8B62EA809A1}"/>
                </a:ext>
              </a:extLst>
            </p:cNvPr>
            <p:cNvSpPr/>
            <p:nvPr/>
          </p:nvSpPr>
          <p:spPr>
            <a:xfrm>
              <a:off x="7838733" y="3714595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09585"/>
              <a:endParaRPr lang="en-US" sz="240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36" name="Regular Pentagon 35">
              <a:extLst>
                <a:ext uri="{FF2B5EF4-FFF2-40B4-BE49-F238E27FC236}">
                  <a16:creationId xmlns:a16="http://schemas.microsoft.com/office/drawing/2014/main" id="{A51DD38C-0673-1348-A076-9964A196EC85}"/>
                </a:ext>
              </a:extLst>
            </p:cNvPr>
            <p:cNvSpPr/>
            <p:nvPr/>
          </p:nvSpPr>
          <p:spPr>
            <a:xfrm>
              <a:off x="7872155" y="3114343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09585"/>
              <a:endParaRPr lang="en-US" sz="240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38" name="Regular Pentagon 37">
              <a:extLst>
                <a:ext uri="{FF2B5EF4-FFF2-40B4-BE49-F238E27FC236}">
                  <a16:creationId xmlns:a16="http://schemas.microsoft.com/office/drawing/2014/main" id="{C6F6406E-3807-D04B-B382-47F10C8F9A52}"/>
                </a:ext>
              </a:extLst>
            </p:cNvPr>
            <p:cNvSpPr/>
            <p:nvPr/>
          </p:nvSpPr>
          <p:spPr>
            <a:xfrm>
              <a:off x="7369976" y="4568874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09585"/>
              <a:endParaRPr lang="en-US" sz="240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39" name="Regular Pentagon 38">
              <a:extLst>
                <a:ext uri="{FF2B5EF4-FFF2-40B4-BE49-F238E27FC236}">
                  <a16:creationId xmlns:a16="http://schemas.microsoft.com/office/drawing/2014/main" id="{07F63AD9-13B6-A94E-BF31-41415183B60F}"/>
                </a:ext>
              </a:extLst>
            </p:cNvPr>
            <p:cNvSpPr/>
            <p:nvPr/>
          </p:nvSpPr>
          <p:spPr>
            <a:xfrm>
              <a:off x="7101857" y="4481044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09585"/>
              <a:endParaRPr lang="en-US" sz="240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40" name="Regular Pentagon 39">
              <a:extLst>
                <a:ext uri="{FF2B5EF4-FFF2-40B4-BE49-F238E27FC236}">
                  <a16:creationId xmlns:a16="http://schemas.microsoft.com/office/drawing/2014/main" id="{781823E6-1809-654E-A1E3-30874589C26F}"/>
                </a:ext>
              </a:extLst>
            </p:cNvPr>
            <p:cNvSpPr/>
            <p:nvPr/>
          </p:nvSpPr>
          <p:spPr>
            <a:xfrm>
              <a:off x="7531757" y="2404196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09585"/>
              <a:endParaRPr lang="en-US" sz="240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41" name="Regular Pentagon 40">
              <a:extLst>
                <a:ext uri="{FF2B5EF4-FFF2-40B4-BE49-F238E27FC236}">
                  <a16:creationId xmlns:a16="http://schemas.microsoft.com/office/drawing/2014/main" id="{0D5271F0-8EA6-8544-AD07-D1A0D0D2F3EC}"/>
                </a:ext>
              </a:extLst>
            </p:cNvPr>
            <p:cNvSpPr/>
            <p:nvPr/>
          </p:nvSpPr>
          <p:spPr>
            <a:xfrm>
              <a:off x="8048973" y="4149636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09585"/>
              <a:endParaRPr lang="en-US" sz="240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58" name="Regular Pentagon 57">
              <a:extLst>
                <a:ext uri="{FF2B5EF4-FFF2-40B4-BE49-F238E27FC236}">
                  <a16:creationId xmlns:a16="http://schemas.microsoft.com/office/drawing/2014/main" id="{74C0102F-B75F-3043-BDF5-046C8DDD471F}"/>
                </a:ext>
              </a:extLst>
            </p:cNvPr>
            <p:cNvSpPr/>
            <p:nvPr/>
          </p:nvSpPr>
          <p:spPr>
            <a:xfrm>
              <a:off x="6687438" y="4798649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09585"/>
              <a:endParaRPr lang="en-US" sz="240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59" name="Regular Pentagon 58">
              <a:extLst>
                <a:ext uri="{FF2B5EF4-FFF2-40B4-BE49-F238E27FC236}">
                  <a16:creationId xmlns:a16="http://schemas.microsoft.com/office/drawing/2014/main" id="{BF8B33D4-C889-1C4A-8227-9A4FF26AA3E2}"/>
                </a:ext>
              </a:extLst>
            </p:cNvPr>
            <p:cNvSpPr/>
            <p:nvPr/>
          </p:nvSpPr>
          <p:spPr>
            <a:xfrm>
              <a:off x="5442441" y="2969842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09585"/>
              <a:endParaRPr lang="en-US" sz="240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61" name="Regular Pentagon 60">
              <a:extLst>
                <a:ext uri="{FF2B5EF4-FFF2-40B4-BE49-F238E27FC236}">
                  <a16:creationId xmlns:a16="http://schemas.microsoft.com/office/drawing/2014/main" id="{D88CFB1B-23A4-2445-ABD1-409989D190A9}"/>
                </a:ext>
              </a:extLst>
            </p:cNvPr>
            <p:cNvSpPr/>
            <p:nvPr/>
          </p:nvSpPr>
          <p:spPr>
            <a:xfrm>
              <a:off x="5594841" y="2432923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09585"/>
              <a:endParaRPr lang="en-US" sz="240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62" name="Regular Pentagon 61">
              <a:extLst>
                <a:ext uri="{FF2B5EF4-FFF2-40B4-BE49-F238E27FC236}">
                  <a16:creationId xmlns:a16="http://schemas.microsoft.com/office/drawing/2014/main" id="{20BFABC6-8B90-D643-B910-F01C9A588FF2}"/>
                </a:ext>
              </a:extLst>
            </p:cNvPr>
            <p:cNvSpPr/>
            <p:nvPr/>
          </p:nvSpPr>
          <p:spPr>
            <a:xfrm>
              <a:off x="5327552" y="3565374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09585"/>
              <a:endParaRPr lang="en-US" sz="240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63" name="Regular Pentagon 62">
              <a:extLst>
                <a:ext uri="{FF2B5EF4-FFF2-40B4-BE49-F238E27FC236}">
                  <a16:creationId xmlns:a16="http://schemas.microsoft.com/office/drawing/2014/main" id="{C88EF2ED-20F8-8841-B9FA-04AD11EDF2B2}"/>
                </a:ext>
              </a:extLst>
            </p:cNvPr>
            <p:cNvSpPr/>
            <p:nvPr/>
          </p:nvSpPr>
          <p:spPr>
            <a:xfrm>
              <a:off x="5594841" y="3917072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09585"/>
              <a:endParaRPr lang="en-US" sz="240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64" name="Regular Pentagon 63">
              <a:extLst>
                <a:ext uri="{FF2B5EF4-FFF2-40B4-BE49-F238E27FC236}">
                  <a16:creationId xmlns:a16="http://schemas.microsoft.com/office/drawing/2014/main" id="{61EC3071-2696-C64C-A73D-8BCF611996A5}"/>
                </a:ext>
              </a:extLst>
            </p:cNvPr>
            <p:cNvSpPr/>
            <p:nvPr/>
          </p:nvSpPr>
          <p:spPr>
            <a:xfrm>
              <a:off x="6203939" y="1070751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09585"/>
              <a:endParaRPr lang="en-US" sz="240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65" name="Regular Pentagon 64">
              <a:extLst>
                <a:ext uri="{FF2B5EF4-FFF2-40B4-BE49-F238E27FC236}">
                  <a16:creationId xmlns:a16="http://schemas.microsoft.com/office/drawing/2014/main" id="{84110A27-CB51-0844-B82B-17AEE5C44EC7}"/>
                </a:ext>
              </a:extLst>
            </p:cNvPr>
            <p:cNvSpPr/>
            <p:nvPr/>
          </p:nvSpPr>
          <p:spPr>
            <a:xfrm>
              <a:off x="6204566" y="742801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09585"/>
              <a:endParaRPr lang="en-US" sz="240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66" name="Regular Pentagon 65">
              <a:extLst>
                <a:ext uri="{FF2B5EF4-FFF2-40B4-BE49-F238E27FC236}">
                  <a16:creationId xmlns:a16="http://schemas.microsoft.com/office/drawing/2014/main" id="{D5640333-F65F-924C-96AD-7979E79759A2}"/>
                </a:ext>
              </a:extLst>
            </p:cNvPr>
            <p:cNvSpPr/>
            <p:nvPr/>
          </p:nvSpPr>
          <p:spPr>
            <a:xfrm>
              <a:off x="6257906" y="1464290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09585"/>
              <a:endParaRPr lang="en-US" sz="240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67" name="Regular Pentagon 66">
              <a:extLst>
                <a:ext uri="{FF2B5EF4-FFF2-40B4-BE49-F238E27FC236}">
                  <a16:creationId xmlns:a16="http://schemas.microsoft.com/office/drawing/2014/main" id="{79C4E42D-695F-3948-AC35-C787A9389F0D}"/>
                </a:ext>
              </a:extLst>
            </p:cNvPr>
            <p:cNvSpPr/>
            <p:nvPr/>
          </p:nvSpPr>
          <p:spPr>
            <a:xfrm>
              <a:off x="7162710" y="1267519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09585"/>
              <a:endParaRPr lang="en-US" sz="240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68" name="Regular Pentagon 67">
              <a:extLst>
                <a:ext uri="{FF2B5EF4-FFF2-40B4-BE49-F238E27FC236}">
                  <a16:creationId xmlns:a16="http://schemas.microsoft.com/office/drawing/2014/main" id="{A8F24C4E-75E6-E64A-959C-DC6D9378831C}"/>
                </a:ext>
              </a:extLst>
            </p:cNvPr>
            <p:cNvSpPr/>
            <p:nvPr/>
          </p:nvSpPr>
          <p:spPr>
            <a:xfrm>
              <a:off x="6753689" y="674316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09585"/>
              <a:endParaRPr lang="en-US" sz="240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69" name="Regular Pentagon 68">
              <a:extLst>
                <a:ext uri="{FF2B5EF4-FFF2-40B4-BE49-F238E27FC236}">
                  <a16:creationId xmlns:a16="http://schemas.microsoft.com/office/drawing/2014/main" id="{B3E79B53-CD1A-854E-A794-15615B4DC7AD}"/>
                </a:ext>
              </a:extLst>
            </p:cNvPr>
            <p:cNvSpPr/>
            <p:nvPr/>
          </p:nvSpPr>
          <p:spPr>
            <a:xfrm>
              <a:off x="6781323" y="1652379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09585"/>
              <a:endParaRPr lang="en-US" sz="240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70" name="Regular Pentagon 69">
              <a:extLst>
                <a:ext uri="{FF2B5EF4-FFF2-40B4-BE49-F238E27FC236}">
                  <a16:creationId xmlns:a16="http://schemas.microsoft.com/office/drawing/2014/main" id="{C2DC51DE-191D-124E-8381-C4E684576B29}"/>
                </a:ext>
              </a:extLst>
            </p:cNvPr>
            <p:cNvSpPr/>
            <p:nvPr/>
          </p:nvSpPr>
          <p:spPr>
            <a:xfrm>
              <a:off x="6280380" y="2153948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09585"/>
              <a:endParaRPr lang="en-US" sz="240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71" name="Regular Pentagon 70">
              <a:extLst>
                <a:ext uri="{FF2B5EF4-FFF2-40B4-BE49-F238E27FC236}">
                  <a16:creationId xmlns:a16="http://schemas.microsoft.com/office/drawing/2014/main" id="{49E9B975-E112-B849-ADA5-5AA97C357C0A}"/>
                </a:ext>
              </a:extLst>
            </p:cNvPr>
            <p:cNvSpPr/>
            <p:nvPr/>
          </p:nvSpPr>
          <p:spPr>
            <a:xfrm>
              <a:off x="7145348" y="915368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09585"/>
              <a:endParaRPr lang="en-US" sz="240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72" name="Regular Pentagon 71">
              <a:extLst>
                <a:ext uri="{FF2B5EF4-FFF2-40B4-BE49-F238E27FC236}">
                  <a16:creationId xmlns:a16="http://schemas.microsoft.com/office/drawing/2014/main" id="{36F8451C-A454-0E4E-8C38-5B24DE0A5B95}"/>
                </a:ext>
              </a:extLst>
            </p:cNvPr>
            <p:cNvSpPr/>
            <p:nvPr/>
          </p:nvSpPr>
          <p:spPr>
            <a:xfrm>
              <a:off x="7010309" y="1830819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09585"/>
              <a:endParaRPr lang="en-US" sz="240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73" name="Regular Pentagon 72">
              <a:extLst>
                <a:ext uri="{FF2B5EF4-FFF2-40B4-BE49-F238E27FC236}">
                  <a16:creationId xmlns:a16="http://schemas.microsoft.com/office/drawing/2014/main" id="{4661C6B6-1A2C-6B4B-A63F-16367B4FC320}"/>
                </a:ext>
              </a:extLst>
            </p:cNvPr>
            <p:cNvSpPr/>
            <p:nvPr/>
          </p:nvSpPr>
          <p:spPr>
            <a:xfrm>
              <a:off x="6714479" y="1007090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09585"/>
              <a:endParaRPr lang="en-US" sz="2400">
                <a:solidFill>
                  <a:prstClr val="white"/>
                </a:solidFill>
                <a:latin typeface="Arial" panose="020B0604020202020204"/>
              </a:endParaRPr>
            </a:p>
          </p:txBody>
        </p:sp>
      </p:grp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2C988B-6378-3149-B96C-5F475533683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609585"/>
            <a:fld id="{00000000-1234-1234-1234-123412341234}" type="slidenum">
              <a:rPr lang="en">
                <a:solidFill>
                  <a:srgbClr val="000000">
                    <a:tint val="75000"/>
                  </a:srgbClr>
                </a:solidFill>
                <a:latin typeface="Arial" panose="020B0604020202020204"/>
              </a:rPr>
              <a:pPr defTabSz="609585"/>
              <a:t>9</a:t>
            </a:fld>
            <a:endParaRPr lang="en">
              <a:solidFill>
                <a:srgbClr val="000000">
                  <a:tint val="75000"/>
                </a:srgbClr>
              </a:solidFill>
              <a:latin typeface="Arial" panose="020B0604020202020204"/>
            </a:endParaRPr>
          </a:p>
        </p:txBody>
      </p:sp>
      <p:sp>
        <p:nvSpPr>
          <p:cNvPr id="42" name="Regular Pentagon 41">
            <a:extLst>
              <a:ext uri="{FF2B5EF4-FFF2-40B4-BE49-F238E27FC236}">
                <a16:creationId xmlns:a16="http://schemas.microsoft.com/office/drawing/2014/main" id="{B0062BA0-E247-1A4B-B99A-D928481B9EDC}"/>
              </a:ext>
            </a:extLst>
          </p:cNvPr>
          <p:cNvSpPr/>
          <p:nvPr/>
        </p:nvSpPr>
        <p:spPr>
          <a:xfrm>
            <a:off x="9550279" y="2644293"/>
            <a:ext cx="89125" cy="84881"/>
          </a:xfrm>
          <a:prstGeom prst="pentagon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09585"/>
            <a:endParaRPr lang="en-US" sz="2400">
              <a:solidFill>
                <a:prstClr val="white"/>
              </a:solidFill>
              <a:latin typeface="Arial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232301877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0D8041-42AC-41CB-B5F7-95312BE6D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Revised physical layers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22A5A4-60C6-4155-96E6-AEE577E867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>
                <a:latin typeface="+mj-lt"/>
              </a:rPr>
              <a:t>2 Mbps PHY</a:t>
            </a:r>
          </a:p>
          <a:p>
            <a:pPr lvl="1"/>
            <a:r>
              <a:rPr lang="en-US" dirty="0">
                <a:latin typeface="+mj-lt"/>
              </a:rPr>
              <a:t>Transmit data faster</a:t>
            </a:r>
          </a:p>
          <a:p>
            <a:pPr lvl="1"/>
            <a:r>
              <a:rPr lang="en-US" dirty="0">
                <a:latin typeface="+mj-lt"/>
              </a:rPr>
              <a:t>Transmit more data in the same time</a:t>
            </a:r>
          </a:p>
          <a:p>
            <a:pPr lvl="1"/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Coded PHY</a:t>
            </a:r>
          </a:p>
          <a:p>
            <a:pPr lvl="1"/>
            <a:r>
              <a:rPr lang="en-US" dirty="0">
                <a:latin typeface="+mj-lt"/>
              </a:rPr>
              <a:t>Forward Error Correction in the data stream</a:t>
            </a:r>
          </a:p>
          <a:p>
            <a:pPr lvl="2"/>
            <a:r>
              <a:rPr lang="en-US" dirty="0">
                <a:latin typeface="+mj-lt"/>
              </a:rPr>
              <a:t>1 bit -&gt; 2 symbols or 8 symbols</a:t>
            </a:r>
          </a:p>
          <a:p>
            <a:pPr lvl="1"/>
            <a:r>
              <a:rPr lang="en-US" dirty="0">
                <a:latin typeface="+mj-lt"/>
              </a:rPr>
              <a:t>Makes bits more reliable -&gt; longer distance</a:t>
            </a:r>
          </a:p>
          <a:p>
            <a:pPr lvl="1"/>
            <a:r>
              <a:rPr lang="en-US" dirty="0">
                <a:latin typeface="+mj-lt"/>
              </a:rPr>
              <a:t>500 kbps and 125 kbps modes</a:t>
            </a:r>
          </a:p>
          <a:p>
            <a:pPr lvl="1"/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Connections can switch to these PHYs after creation</a:t>
            </a:r>
          </a:p>
          <a:p>
            <a:r>
              <a:rPr lang="en-US" dirty="0">
                <a:latin typeface="+mj-lt"/>
              </a:rPr>
              <a:t>Advertisements can use these with extensions only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C3F272-467D-4BB5-9E46-7AD3F78919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87524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425242-0BB1-4059-9A32-BB63640AB2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Revised processing path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77BF12-DC16-49AA-8925-AF36E657E3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91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3D691D-25C6-4B3A-9400-BC27B1FF11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331097"/>
            <a:ext cx="10919973" cy="270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42426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0D8041-42AC-41CB-B5F7-95312BE6D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Extended advertising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22A5A4-60C6-4155-96E6-AEE577E867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2400"/>
            <a:ext cx="10515600" cy="4351338"/>
          </a:xfrm>
        </p:spPr>
        <p:txBody>
          <a:bodyPr/>
          <a:lstStyle/>
          <a:p>
            <a:r>
              <a:rPr lang="en-US" dirty="0">
                <a:latin typeface="+mj-lt"/>
              </a:rPr>
              <a:t>Allow bigger payloads and/or different PHYs</a:t>
            </a:r>
          </a:p>
          <a:p>
            <a:pPr lvl="1"/>
            <a:r>
              <a:rPr lang="en-US" dirty="0">
                <a:latin typeface="+mj-lt"/>
              </a:rPr>
              <a:t>Uses Data Channels to do so. </a:t>
            </a:r>
            <a:r>
              <a:rPr lang="en-US" b="1" dirty="0">
                <a:latin typeface="+mj-lt"/>
              </a:rPr>
              <a:t>Why?</a:t>
            </a:r>
          </a:p>
          <a:p>
            <a:pPr lvl="1"/>
            <a:r>
              <a:rPr lang="en-US" dirty="0">
                <a:latin typeface="+mj-lt"/>
              </a:rPr>
              <a:t>Regular advertisements point to extended advertisements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C3F272-467D-4BB5-9E46-7AD3F78919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92</a:t>
            </a:fld>
            <a:endParaRPr lang="en-US"/>
          </a:p>
        </p:txBody>
      </p:sp>
      <p:pic>
        <p:nvPicPr>
          <p:cNvPr id="4098" name="Picture 2" descr="image description">
            <a:extLst>
              <a:ext uri="{FF2B5EF4-FFF2-40B4-BE49-F238E27FC236}">
                <a16:creationId xmlns:a16="http://schemas.microsoft.com/office/drawing/2014/main" id="{222235CE-65F9-48ED-92AF-9A2CE1A14C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04" b="11728"/>
          <a:stretch/>
        </p:blipFill>
        <p:spPr bwMode="auto">
          <a:xfrm>
            <a:off x="1848825" y="3014404"/>
            <a:ext cx="8293043" cy="3478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210770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0D8041-42AC-41CB-B5F7-95312BE6D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Extended advertising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22A5A4-60C6-4155-96E6-AEE577E867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/>
          <a:lstStyle/>
          <a:p>
            <a:r>
              <a:rPr lang="en-US" dirty="0">
                <a:latin typeface="+mj-lt"/>
              </a:rPr>
              <a:t>Allow bigger payloads and/or different PHYs</a:t>
            </a:r>
          </a:p>
          <a:p>
            <a:pPr lvl="1"/>
            <a:r>
              <a:rPr lang="en-US" dirty="0">
                <a:latin typeface="+mj-lt"/>
              </a:rPr>
              <a:t>Uses Data Channels to do so. </a:t>
            </a:r>
            <a:r>
              <a:rPr lang="en-US" b="1" dirty="0">
                <a:latin typeface="+mj-lt"/>
              </a:rPr>
              <a:t>Why?	Packet collisions!</a:t>
            </a:r>
          </a:p>
          <a:p>
            <a:pPr lvl="1"/>
            <a:r>
              <a:rPr lang="en-US" dirty="0">
                <a:latin typeface="+mj-lt"/>
              </a:rPr>
              <a:t>Regular advertisements point to extended advertisements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C3F272-467D-4BB5-9E46-7AD3F78919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93</a:t>
            </a:fld>
            <a:endParaRPr lang="en-US"/>
          </a:p>
        </p:txBody>
      </p:sp>
      <p:pic>
        <p:nvPicPr>
          <p:cNvPr id="4098" name="Picture 2" descr="image description">
            <a:extLst>
              <a:ext uri="{FF2B5EF4-FFF2-40B4-BE49-F238E27FC236}">
                <a16:creationId xmlns:a16="http://schemas.microsoft.com/office/drawing/2014/main" id="{222235CE-65F9-48ED-92AF-9A2CE1A14C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04" b="11728"/>
          <a:stretch/>
        </p:blipFill>
        <p:spPr bwMode="auto">
          <a:xfrm>
            <a:off x="1382294" y="2586319"/>
            <a:ext cx="9423400" cy="3952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033469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B8EEBC-47AF-4A13-80A6-F6CC20676D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Procedure for scanning extended advertisements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C7D26A-741C-47BB-AAAE-3CCBA0A1A2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+mj-lt"/>
              </a:rPr>
              <a:t>Scan on 3 primary channels for advertising packets.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+mj-lt"/>
              </a:rPr>
              <a:t>If ADV_EXT_IND is scanned, record the secondary channel information (which channel and when etc.)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+mj-lt"/>
              </a:rPr>
              <a:t>Scan the specific secondary channel at the given time.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22B9C4-8902-4FA8-8A11-AEC047E2B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64349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431430"/>
            <a:ext cx="10606051" cy="1325563"/>
          </a:xfrm>
        </p:spPr>
        <p:txBody>
          <a:bodyPr>
            <a:normAutofit/>
          </a:bodyPr>
          <a:lstStyle/>
          <a:p>
            <a:r>
              <a:rPr lang="en-US" dirty="0">
                <a:latin typeface="+mn-lt"/>
              </a:rPr>
              <a:t>Learning Objective for Today’s Lecture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F245BC85-86C3-4DEE-8F97-611080B541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105757" cy="4412489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 dirty="0">
                <a:latin typeface="+mj-lt"/>
              </a:rPr>
              <a:t>Review: last few lecture’s topics </a:t>
            </a:r>
          </a:p>
          <a:p>
            <a:pPr marL="514350" indent="-514350">
              <a:buAutoNum type="arabicPeriod"/>
            </a:pPr>
            <a:r>
              <a:rPr lang="en-US" dirty="0">
                <a:latin typeface="+mj-lt"/>
              </a:rPr>
              <a:t>Bluetooth: Basics</a:t>
            </a:r>
          </a:p>
          <a:p>
            <a:pPr marL="514350" indent="-514350">
              <a:buAutoNum type="arabicPeriod"/>
            </a:pPr>
            <a:r>
              <a:rPr lang="en-US" dirty="0">
                <a:latin typeface="+mj-lt"/>
              </a:rPr>
              <a:t>Bluetooth: Advertising</a:t>
            </a:r>
          </a:p>
          <a:p>
            <a:pPr marL="514350" indent="-514350">
              <a:buAutoNum type="arabicPeriod"/>
            </a:pPr>
            <a:r>
              <a:rPr lang="en-US" dirty="0">
                <a:latin typeface="+mj-lt"/>
              </a:rPr>
              <a:t>Bluetooth: Connections</a:t>
            </a:r>
          </a:p>
          <a:p>
            <a:pPr marL="514350" indent="-514350">
              <a:buAutoNum type="arabicPeriod"/>
            </a:pPr>
            <a:r>
              <a:rPr lang="en-US" dirty="0">
                <a:latin typeface="+mj-lt"/>
              </a:rPr>
              <a:t>Bluetooth: Future</a:t>
            </a:r>
          </a:p>
          <a:p>
            <a:pPr marL="514350" indent="-514350">
              <a:buAutoNum type="arabicPeriod"/>
            </a:pPr>
            <a:r>
              <a:rPr lang="en-US" b="1" dirty="0">
                <a:latin typeface="+mj-lt"/>
              </a:rPr>
              <a:t>802.15.4: Review</a:t>
            </a:r>
          </a:p>
          <a:p>
            <a:pPr marL="514350" indent="-514350">
              <a:buAutoNum type="arabicPeriod"/>
            </a:pPr>
            <a:r>
              <a:rPr lang="en-US" dirty="0">
                <a:latin typeface="+mj-lt"/>
              </a:rPr>
              <a:t>Thread</a:t>
            </a:r>
          </a:p>
          <a:p>
            <a:pPr marL="514350" indent="-514350">
              <a:buAutoNum type="arabicPeriod"/>
            </a:pPr>
            <a:r>
              <a:rPr lang="en-US" dirty="0">
                <a:latin typeface="+mj-lt"/>
              </a:rPr>
              <a:t>ZigBee</a:t>
            </a:r>
          </a:p>
          <a:p>
            <a:pPr marL="514350" indent="-514350">
              <a:buAutoNum type="arabicPeriod"/>
            </a:pPr>
            <a:endParaRPr lang="en-US" dirty="0">
              <a:latin typeface="+mj-lt"/>
            </a:endParaRPr>
          </a:p>
          <a:p>
            <a:pPr marL="0" indent="0">
              <a:buNone/>
            </a:pPr>
            <a:endParaRPr lang="en-US" dirty="0">
              <a:latin typeface="+mj-lt"/>
            </a:endParaRPr>
          </a:p>
          <a:p>
            <a:pPr marL="514350" indent="-514350">
              <a:buAutoNum type="arabicPeriod"/>
            </a:pPr>
            <a:endParaRPr lang="en-US" dirty="0">
              <a:latin typeface="+mj-lt"/>
            </a:endParaRPr>
          </a:p>
          <a:p>
            <a:pPr marL="514350" indent="-514350">
              <a:buAutoNum type="arabicPeriod"/>
            </a:pPr>
            <a:endParaRPr lang="en-US" dirty="0">
              <a:latin typeface="+mj-lt"/>
            </a:endParaRPr>
          </a:p>
          <a:p>
            <a:pPr marL="0" indent="0">
              <a:buNone/>
            </a:pPr>
            <a:endParaRPr lang="en-US" dirty="0">
              <a:latin typeface="+mj-lt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18C0E1-216D-4D63-B451-AC07C0BC4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B7451-1438-CB4A-8106-82A64F1C7D7B}" type="slidenum">
              <a:rPr lang="sv-SE" smtClean="0"/>
              <a:t>95</a:t>
            </a:fld>
            <a:endParaRPr lang="sv-SE"/>
          </a:p>
        </p:txBody>
      </p:sp>
      <p:sp>
        <p:nvSpPr>
          <p:cNvPr id="3" name="Footer Placeholder 1">
            <a:extLst>
              <a:ext uri="{FF2B5EF4-FFF2-40B4-BE49-F238E27FC236}">
                <a16:creationId xmlns:a16="http://schemas.microsoft.com/office/drawing/2014/main" id="{A1E99B55-924B-C736-2727-376740BF0A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sv-SE" dirty="0" err="1"/>
              <a:t>ambujv@nus.edu.sg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846416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469"/>
    </mc:Choice>
    <mc:Fallback xmlns="">
      <p:transition spd="slow" advTm="50469"/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35A04A-97CA-4161-AE87-901402B4A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802.15.4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9B3E1D-A333-42E5-942D-F04AD551BA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Goals</a:t>
            </a:r>
          </a:p>
          <a:p>
            <a:pPr lvl="1"/>
            <a:r>
              <a:rPr lang="en-US" dirty="0">
                <a:latin typeface="+mj-lt"/>
              </a:rPr>
              <a:t>Explicit support for low-cost, low-power, low-throughput devices</a:t>
            </a:r>
          </a:p>
          <a:p>
            <a:pPr lvl="1"/>
            <a:r>
              <a:rPr lang="en-US" dirty="0">
                <a:latin typeface="+mj-lt"/>
              </a:rPr>
              <a:t>Focus on low complexity for specification</a:t>
            </a:r>
          </a:p>
          <a:p>
            <a:pPr lvl="2"/>
            <a:r>
              <a:rPr lang="en-US" dirty="0">
                <a:latin typeface="+mj-lt"/>
              </a:rPr>
              <a:t>Only PHY and MAC are part of specification</a:t>
            </a:r>
          </a:p>
          <a:p>
            <a:pPr lvl="1"/>
            <a:r>
              <a:rPr lang="en-US" dirty="0">
                <a:latin typeface="+mj-lt"/>
              </a:rPr>
              <a:t>Target home automation</a:t>
            </a:r>
          </a:p>
          <a:p>
            <a:pPr lvl="2"/>
            <a:r>
              <a:rPr lang="en-US" dirty="0">
                <a:latin typeface="+mj-lt"/>
              </a:rPr>
              <a:t>Secondarily industrial control/monitoring, vehicular sensing, and agricultural uses</a:t>
            </a:r>
          </a:p>
          <a:p>
            <a:pPr marL="914400" lvl="2" indent="0">
              <a:buNone/>
            </a:pPr>
            <a:endParaRPr lang="en-US" dirty="0">
              <a:latin typeface="+mj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ECAC34-ABF0-4293-8B3C-DBAA9039E8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09718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43A60-B709-429D-8CE4-05476C261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IEEE 802.15.4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D1458E-6E83-4001-AEFD-CC5DB69C8E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Low-Rate Wireless PAN</a:t>
            </a:r>
          </a:p>
          <a:p>
            <a:pPr lvl="1"/>
            <a:r>
              <a:rPr lang="en-US" dirty="0"/>
              <a:t>250 kbps, ~100 m range</a:t>
            </a:r>
          </a:p>
          <a:p>
            <a:pPr lvl="1"/>
            <a:r>
              <a:rPr lang="en-US" dirty="0"/>
              <a:t>Radio hardware available with low-power and low-cost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Specification: 2003</a:t>
            </a:r>
          </a:p>
          <a:p>
            <a:pPr lvl="1"/>
            <a:r>
              <a:rPr lang="en-US" dirty="0"/>
              <a:t>Also 2006, 2011, 2015, and 2020 revisions</a:t>
            </a:r>
          </a:p>
          <a:p>
            <a:pPr lvl="2"/>
            <a:r>
              <a:rPr lang="en-US" dirty="0"/>
              <a:t>Mostly various added capabilities such as extra PHY layers</a:t>
            </a:r>
          </a:p>
          <a:p>
            <a:pPr lvl="2"/>
            <a:r>
              <a:rPr lang="en-US" dirty="0"/>
              <a:t>Also define optional security, scheduling, and larger frame sizes</a:t>
            </a:r>
          </a:p>
          <a:p>
            <a:pPr lvl="1"/>
            <a:endParaRPr lang="en-US" dirty="0"/>
          </a:p>
          <a:p>
            <a:r>
              <a:rPr lang="en-US" dirty="0"/>
              <a:t>We’ll mostly work off of the </a:t>
            </a:r>
            <a:r>
              <a:rPr lang="en-US" dirty="0">
                <a:hlinkClick r:id="rId2"/>
              </a:rPr>
              <a:t>2006 version</a:t>
            </a:r>
            <a:endParaRPr lang="en-US" dirty="0"/>
          </a:p>
          <a:p>
            <a:pPr lvl="1"/>
            <a:r>
              <a:rPr lang="en-US" dirty="0"/>
              <a:t>Thread is based on 2006 version</a:t>
            </a:r>
          </a:p>
          <a:p>
            <a:pPr lvl="1"/>
            <a:r>
              <a:rPr lang="en-US" dirty="0"/>
              <a:t>Zigbee is based on the original 2003 version</a:t>
            </a:r>
          </a:p>
          <a:p>
            <a:pPr lvl="1"/>
            <a:r>
              <a:rPr lang="en-US" dirty="0"/>
              <a:t>Roughly 200 pages of meaningful specification (100 of appendices)</a:t>
            </a:r>
          </a:p>
          <a:p>
            <a:pPr lvl="2"/>
            <a:r>
              <a:rPr lang="en-US" dirty="0"/>
              <a:t>Compare to 3000 pages of Bluetooth/BLE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FA66EB-C7CA-4C28-8F2E-CF1ED8427C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76887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D44951-4081-4E64-A9D0-3923475CDC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261143"/>
            <a:ext cx="10515600" cy="1325563"/>
          </a:xfrm>
        </p:spPr>
        <p:txBody>
          <a:bodyPr/>
          <a:lstStyle/>
          <a:p>
            <a:r>
              <a:rPr lang="en-US" dirty="0"/>
              <a:t>802.15.4 RF channels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B975FA-1E6E-4A59-AD63-4808D17BB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5374105" cy="5029200"/>
          </a:xfrm>
        </p:spPr>
        <p:txBody>
          <a:bodyPr/>
          <a:lstStyle/>
          <a:p>
            <a:r>
              <a:rPr lang="en-US" dirty="0">
                <a:latin typeface="+mj-lt"/>
              </a:rPr>
              <a:t>27 channels across three bands</a:t>
            </a:r>
          </a:p>
          <a:p>
            <a:r>
              <a:rPr lang="en-US" dirty="0">
                <a:latin typeface="+mj-lt"/>
              </a:rPr>
              <a:t>5 MHz channel separation at 2.4 GHz</a:t>
            </a:r>
          </a:p>
          <a:p>
            <a:pPr lvl="1"/>
            <a:r>
              <a:rPr lang="en-US" dirty="0">
                <a:latin typeface="+mj-lt"/>
              </a:rPr>
              <a:t>Compare to 2 MHz for BLE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A6133D-920D-4F28-92C4-70A547F60B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98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C224C99-DF5A-4FCF-9ACE-62BFA897D2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2177" y="3355975"/>
            <a:ext cx="8096250" cy="2914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igure 5 from Home networking with IEEE 802.15.4: a developing standard for  low-rate wireless personal area networks | Semantic Scholar">
            <a:extLst>
              <a:ext uri="{FF2B5EF4-FFF2-40B4-BE49-F238E27FC236}">
                <a16:creationId xmlns:a16="http://schemas.microsoft.com/office/drawing/2014/main" id="{EEE725D0-BF6B-4739-8A37-A0F215E6A2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14" b="6145"/>
          <a:stretch/>
        </p:blipFill>
        <p:spPr bwMode="auto">
          <a:xfrm>
            <a:off x="6093994" y="273050"/>
            <a:ext cx="5535194" cy="2854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687990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CBA06-C58A-4A1D-A7E9-87A148DCD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Regional bands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B15F80-EE65-4F0B-81F9-B22DB5601E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010" y="1621745"/>
            <a:ext cx="5170905" cy="5029200"/>
          </a:xfrm>
        </p:spPr>
        <p:txBody>
          <a:bodyPr/>
          <a:lstStyle/>
          <a:p>
            <a:r>
              <a:rPr lang="en-US" dirty="0">
                <a:latin typeface="+mj-lt"/>
              </a:rPr>
              <a:t>Different RF bands have different regional availability</a:t>
            </a:r>
          </a:p>
          <a:p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Also have different rules</a:t>
            </a:r>
          </a:p>
          <a:p>
            <a:pPr lvl="1"/>
            <a:r>
              <a:rPr lang="en-US" dirty="0">
                <a:latin typeface="+mj-lt"/>
              </a:rPr>
              <a:t>915 MHz: 400 </a:t>
            </a:r>
            <a:r>
              <a:rPr lang="en-US" dirty="0" err="1">
                <a:latin typeface="+mj-lt"/>
              </a:rPr>
              <a:t>ms</a:t>
            </a:r>
            <a:r>
              <a:rPr lang="en-US" dirty="0">
                <a:latin typeface="+mj-lt"/>
              </a:rPr>
              <a:t> dwell time</a:t>
            </a:r>
          </a:p>
          <a:p>
            <a:pPr lvl="1"/>
            <a:r>
              <a:rPr lang="en-US" dirty="0">
                <a:latin typeface="+mj-lt"/>
              </a:rPr>
              <a:t>868 MHz: 1% duty cycle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4E9680-2A4F-4F59-B3FC-4D6A5FD9B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99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6BB9BE0-EE06-4D47-AEF0-F631F8D486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2509" y="228600"/>
            <a:ext cx="5527885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8903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42396</TotalTime>
  <Words>7362</Words>
  <Application>Microsoft Macintosh PowerPoint</Application>
  <PresentationFormat>Widescreen</PresentationFormat>
  <Paragraphs>1492</Paragraphs>
  <Slides>143</Slides>
  <Notes>21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143</vt:i4>
      </vt:variant>
    </vt:vector>
  </HeadingPairs>
  <TitlesOfParts>
    <vt:vector size="151" baseType="lpstr">
      <vt:lpstr>Arial</vt:lpstr>
      <vt:lpstr>Calibri</vt:lpstr>
      <vt:lpstr>Calibri Light</vt:lpstr>
      <vt:lpstr>Consolas</vt:lpstr>
      <vt:lpstr>Garamond</vt:lpstr>
      <vt:lpstr>Seravek Light</vt:lpstr>
      <vt:lpstr>Tahoma</vt:lpstr>
      <vt:lpstr>Office Theme</vt:lpstr>
      <vt:lpstr>Wireless Networking</vt:lpstr>
      <vt:lpstr>PowerPoint Presentation</vt:lpstr>
      <vt:lpstr>Assignment 3a (no assignment 3b)</vt:lpstr>
      <vt:lpstr>Project</vt:lpstr>
      <vt:lpstr>Tutorials </vt:lpstr>
      <vt:lpstr>PowerPoint Presentation</vt:lpstr>
      <vt:lpstr>Traffic queue sensing and congestion control</vt:lpstr>
      <vt:lpstr>Example application: air quality monitoring</vt:lpstr>
      <vt:lpstr>We need another network option</vt:lpstr>
      <vt:lpstr>Long-range,low-data needs are not easily met </vt:lpstr>
      <vt:lpstr>Long-range, Low-power: design choices</vt:lpstr>
      <vt:lpstr>Design a low-power wide-area network</vt:lpstr>
      <vt:lpstr>Long-range CSMA is problematic</vt:lpstr>
      <vt:lpstr>LPWANs overview (common qualities)</vt:lpstr>
      <vt:lpstr>LoRaWAN</vt:lpstr>
      <vt:lpstr>LoRa employs a different modulation scheme</vt:lpstr>
      <vt:lpstr>Chirp Spread Spectrum</vt:lpstr>
      <vt:lpstr>Spreading factor of CSS modulation</vt:lpstr>
      <vt:lpstr>Channel allocation for LoRa</vt:lpstr>
      <vt:lpstr>LoRa data rates</vt:lpstr>
      <vt:lpstr>LoRaWAN MAC</vt:lpstr>
      <vt:lpstr>LoRa transmissions are received on gateway</vt:lpstr>
      <vt:lpstr>LoRa link budget and transmission range</vt:lpstr>
      <vt:lpstr>LoRaWAN network providers</vt:lpstr>
      <vt:lpstr>Sigfox</vt:lpstr>
      <vt:lpstr>Sigfox PHY</vt:lpstr>
      <vt:lpstr>Sigfox unbalanced uplink and downlink</vt:lpstr>
      <vt:lpstr>Sigfox link budget</vt:lpstr>
      <vt:lpstr>Sigfox MAC</vt:lpstr>
      <vt:lpstr>Sigfox deployments</vt:lpstr>
      <vt:lpstr>IEEE standard for LPWANs</vt:lpstr>
      <vt:lpstr>802.11ah allows multiple bandwidth allocations</vt:lpstr>
      <vt:lpstr>TV whitespaces</vt:lpstr>
      <vt:lpstr>Sensing channel use</vt:lpstr>
      <vt:lpstr>Learning Objective for Today’s Lecture</vt:lpstr>
      <vt:lpstr>Basics of Bluetooth Low Energy (BLE)</vt:lpstr>
      <vt:lpstr>BLE Layers</vt:lpstr>
      <vt:lpstr>Two different communication modes in BLE</vt:lpstr>
      <vt:lpstr>BLE network topology</vt:lpstr>
      <vt:lpstr>Bluetooth devices multiple roles at the same time</vt:lpstr>
      <vt:lpstr>BLE frequency</vt:lpstr>
      <vt:lpstr>BLE modulation</vt:lpstr>
      <vt:lpstr>BLE signal strength</vt:lpstr>
      <vt:lpstr>Packet structure</vt:lpstr>
      <vt:lpstr>Whitening the data bits</vt:lpstr>
      <vt:lpstr>Bit processing pipeline</vt:lpstr>
      <vt:lpstr>Learning Objective for Today’s Lecture</vt:lpstr>
      <vt:lpstr>Advertising</vt:lpstr>
      <vt:lpstr>Advertising packet layering</vt:lpstr>
      <vt:lpstr>BLE advertising header</vt:lpstr>
      <vt:lpstr>Advertisement payloads</vt:lpstr>
      <vt:lpstr>Scan Requests and Responses</vt:lpstr>
      <vt:lpstr>Advertising timing</vt:lpstr>
      <vt:lpstr>Advertising timing</vt:lpstr>
      <vt:lpstr>Advertising event</vt:lpstr>
      <vt:lpstr>Preserving energy in communication</vt:lpstr>
      <vt:lpstr>Payload of an advertisement</vt:lpstr>
      <vt:lpstr>TLV Format</vt:lpstr>
      <vt:lpstr>Payload types</vt:lpstr>
      <vt:lpstr>Scanning Pattern</vt:lpstr>
      <vt:lpstr>Scanning Pattern</vt:lpstr>
      <vt:lpstr>Putting it all together</vt:lpstr>
      <vt:lpstr>Scanning expectations</vt:lpstr>
      <vt:lpstr>Advertisements are already being used for communication</vt:lpstr>
      <vt:lpstr>Beacons</vt:lpstr>
      <vt:lpstr>Tracking</vt:lpstr>
      <vt:lpstr>Problem with RSSI-based distance – not accurate</vt:lpstr>
      <vt:lpstr>Learning Objective for Today’s Lecture</vt:lpstr>
      <vt:lpstr>Overview of connections</vt:lpstr>
      <vt:lpstr>Connection timeline (in picture form)</vt:lpstr>
      <vt:lpstr>Connection timeline</vt:lpstr>
      <vt:lpstr>Connection request packet</vt:lpstr>
      <vt:lpstr>Request parameters</vt:lpstr>
      <vt:lpstr>Data payloads</vt:lpstr>
      <vt:lpstr>Next steps in a connection</vt:lpstr>
      <vt:lpstr>Ending connections</vt:lpstr>
      <vt:lpstr>Questions about Bluetooth “network”</vt:lpstr>
      <vt:lpstr>How is the TDMA schedule created/managed?</vt:lpstr>
      <vt:lpstr>How is synchronization managed?</vt:lpstr>
      <vt:lpstr>How many devices can be connected?</vt:lpstr>
      <vt:lpstr>How many devices can be connected in the real world?</vt:lpstr>
      <vt:lpstr>How much throughput can a device have?</vt:lpstr>
      <vt:lpstr>How much throughput can a device have?</vt:lpstr>
      <vt:lpstr>Overview of Generic Attribute Profile (GATT)</vt:lpstr>
      <vt:lpstr>Attribute server keywords</vt:lpstr>
      <vt:lpstr>UUIDs and handles</vt:lpstr>
      <vt:lpstr>Discovery</vt:lpstr>
      <vt:lpstr>Learning Objective for Today’s Lecture</vt:lpstr>
      <vt:lpstr>Changes in BLE 5</vt:lpstr>
      <vt:lpstr>Revised physical layers</vt:lpstr>
      <vt:lpstr>Revised processing path</vt:lpstr>
      <vt:lpstr>Extended advertising</vt:lpstr>
      <vt:lpstr>Extended advertising</vt:lpstr>
      <vt:lpstr>Procedure for scanning extended advertisements</vt:lpstr>
      <vt:lpstr>Learning Objective for Today’s Lecture</vt:lpstr>
      <vt:lpstr>802.15.4 Overview</vt:lpstr>
      <vt:lpstr>IEEE 802.15.4</vt:lpstr>
      <vt:lpstr>802.15.4 RF channels</vt:lpstr>
      <vt:lpstr>Regional bands</vt:lpstr>
      <vt:lpstr>Learning Objective for Today’s Lecture</vt:lpstr>
      <vt:lpstr>Thread overview</vt:lpstr>
      <vt:lpstr>Changes to Physical Layer</vt:lpstr>
      <vt:lpstr>Changes to Link Layer and MAC</vt:lpstr>
      <vt:lpstr>Changes to Link Layer and MAC</vt:lpstr>
      <vt:lpstr>Combination of star and mesh topology</vt:lpstr>
      <vt:lpstr>Router promotion</vt:lpstr>
      <vt:lpstr>Other special roles</vt:lpstr>
      <vt:lpstr>Thread uses IPv6 for communication</vt:lpstr>
      <vt:lpstr>Background: IPv6</vt:lpstr>
      <vt:lpstr>Background: IPv6 address notation rules</vt:lpstr>
      <vt:lpstr>Background: IPv6 datagram format</vt:lpstr>
      <vt:lpstr>6LoWPAN</vt:lpstr>
      <vt:lpstr>6LoWPAN header compression</vt:lpstr>
      <vt:lpstr>Example of compression</vt:lpstr>
      <vt:lpstr>6LoWPAN fragmentation</vt:lpstr>
      <vt:lpstr>6LoWPAN mesh forwarding</vt:lpstr>
      <vt:lpstr>Benefit to IPv6: multiple address spaces per Thread device</vt:lpstr>
      <vt:lpstr>Traditional addresses in Thread</vt:lpstr>
      <vt:lpstr>Topology-based addresses in Thread</vt:lpstr>
      <vt:lpstr>Role-based addresses in Thread</vt:lpstr>
      <vt:lpstr>Open Question</vt:lpstr>
      <vt:lpstr>Discovering Thread networks</vt:lpstr>
      <vt:lpstr>Creating a new network</vt:lpstr>
      <vt:lpstr>Joining an existing network</vt:lpstr>
      <vt:lpstr>Becoming a router</vt:lpstr>
      <vt:lpstr>Communicating with IP</vt:lpstr>
      <vt:lpstr>Constrained Application Protocol - CoAP</vt:lpstr>
      <vt:lpstr>Learning Objective for Today’s Lecture</vt:lpstr>
      <vt:lpstr>ZigBee goals</vt:lpstr>
      <vt:lpstr>ZigBee history</vt:lpstr>
      <vt:lpstr>ZigBee stack</vt:lpstr>
      <vt:lpstr>Use of 802.15.4</vt:lpstr>
      <vt:lpstr>ZigBee devices (same roles as 802.15.4 defines)</vt:lpstr>
      <vt:lpstr>Older ZigBee - tree networks</vt:lpstr>
      <vt:lpstr>ZigBee tree network complications</vt:lpstr>
      <vt:lpstr>Modern ZigBee – mesh networks</vt:lpstr>
      <vt:lpstr>ZigBee End Device polling</vt:lpstr>
      <vt:lpstr>ZigBee application-layer terms</vt:lpstr>
      <vt:lpstr>Analogies between BLE and ZigBee</vt:lpstr>
      <vt:lpstr>Example ZigBee network</vt:lpstr>
      <vt:lpstr>A problem: the siloed internet of things</vt:lpstr>
      <vt:lpstr>Matter Wireless Standard</vt:lpstr>
      <vt:lpstr>Wireless Networking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Enabling Sustainable Networked Embedded Systems</dc:title>
  <dc:creator>Ambuj Varshney</dc:creator>
  <cp:lastModifiedBy>Ambuj Varshney</cp:lastModifiedBy>
  <cp:revision>1332</cp:revision>
  <dcterms:created xsi:type="dcterms:W3CDTF">2020-02-17T19:00:36Z</dcterms:created>
  <dcterms:modified xsi:type="dcterms:W3CDTF">2023-03-28T10:15:41Z</dcterms:modified>
</cp:coreProperties>
</file>